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2"/>
  </p:notesMasterIdLst>
  <p:sldIdLst>
    <p:sldId id="258" r:id="rId2"/>
    <p:sldId id="259" r:id="rId3"/>
    <p:sldId id="295" r:id="rId4"/>
    <p:sldId id="264" r:id="rId5"/>
    <p:sldId id="265" r:id="rId6"/>
    <p:sldId id="268" r:id="rId7"/>
    <p:sldId id="269" r:id="rId8"/>
    <p:sldId id="270" r:id="rId9"/>
    <p:sldId id="271" r:id="rId10"/>
    <p:sldId id="274" r:id="rId11"/>
    <p:sldId id="272" r:id="rId12"/>
    <p:sldId id="273" r:id="rId13"/>
    <p:sldId id="296" r:id="rId14"/>
    <p:sldId id="287" r:id="rId15"/>
    <p:sldId id="276" r:id="rId16"/>
    <p:sldId id="288" r:id="rId17"/>
    <p:sldId id="281" r:id="rId18"/>
    <p:sldId id="282" r:id="rId19"/>
    <p:sldId id="285" r:id="rId20"/>
    <p:sldId id="283" r:id="rId21"/>
    <p:sldId id="289" r:id="rId22"/>
    <p:sldId id="284" r:id="rId23"/>
    <p:sldId id="262" r:id="rId24"/>
    <p:sldId id="297" r:id="rId25"/>
    <p:sldId id="293" r:id="rId26"/>
    <p:sldId id="290" r:id="rId27"/>
    <p:sldId id="291" r:id="rId28"/>
    <p:sldId id="292" r:id="rId29"/>
    <p:sldId id="294" r:id="rId30"/>
    <p:sldId id="286" r:id="rId31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33"/>
    </p:embeddedFont>
    <p:embeddedFont>
      <p:font typeface="12롯데마트드림Medium" panose="02020603020101020101" pitchFamily="18" charset="-127"/>
      <p:regular r:id="rId34"/>
    </p:embeddedFont>
    <p:embeddedFont>
      <p:font typeface="12롯데마트행복Bold" panose="02020603020101020101" pitchFamily="18" charset="-127"/>
      <p:regular r:id="rId35"/>
    </p:embeddedFont>
    <p:embeddedFont>
      <p:font typeface="12롯데마트행복Light" panose="02020603020101020101" pitchFamily="18" charset="-127"/>
      <p:regular r:id="rId36"/>
    </p:embeddedFont>
    <p:embeddedFont>
      <p:font typeface="12롯데마트행복Medium" panose="02020603020101020101" pitchFamily="18" charset="-127"/>
      <p:regular r:id="rId37"/>
    </p:embeddedFont>
    <p:embeddedFont>
      <p:font typeface="210 콤퓨타세탁 R" panose="02020603020101020101" pitchFamily="18" charset="-127"/>
      <p:regular r:id="rId38"/>
    </p:embeddedFont>
    <p:embeddedFont>
      <p:font typeface="Cambria Math" panose="02040503050406030204" pitchFamily="18" charset="0"/>
      <p:regular r:id="rId39"/>
    </p:embeddedFont>
    <p:embeddedFont>
      <p:font typeface="STCaiyun" panose="02010800040101010101" pitchFamily="2" charset="-122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A54"/>
    <a:srgbClr val="44546A"/>
    <a:srgbClr val="FD6A5F"/>
    <a:srgbClr val="43CBD7"/>
    <a:srgbClr val="FF74B9"/>
    <a:srgbClr val="34B06B"/>
    <a:srgbClr val="BFBFBF"/>
    <a:srgbClr val="00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8E4EB-79BB-4A98-882F-BD766F57F501}" type="datetimeFigureOut">
              <a:rPr lang="ko-KR" altLang="en-US" smtClean="0"/>
              <a:t>2019-12-25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19BFD-E7D7-404E-B37B-DF5CB857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4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4327-CADB-406F-A38F-6E61991ACFB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9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290D-53A3-48E6-9D85-00931EA991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9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D9DC-4B68-4B9D-A83F-A3014362436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6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15F4-478C-4427-AFAC-0F72E2BBF36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1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273C-F076-44E1-9615-6BA69D278D0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9EA7-4C95-4BA8-B994-966AF6353B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5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54E8-3301-4718-878B-2A3309B68D2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6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E8CE7-F190-4ECD-9978-4A085A182D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7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07C8-7D1E-4A3F-8253-E4E3C901B5E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5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1702-93F1-41DF-B956-94DBE1A435D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7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6E5A-24C5-4D70-A2B9-50214C36DE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4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8A839-0D7D-4DE7-9660-03463918D82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ustra-fan.github.io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ustra-fan.github.i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/mustra-fan.github.io/" TargetMode="Externa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A5B541-19D5-467E-8824-4AFAF83D5181}"/>
              </a:ext>
            </a:extLst>
          </p:cNvPr>
          <p:cNvGrpSpPr/>
          <p:nvPr/>
        </p:nvGrpSpPr>
        <p:grpSpPr>
          <a:xfrm>
            <a:off x="7142479" y="1793462"/>
            <a:ext cx="4838356" cy="3616360"/>
            <a:chOff x="7142479" y="1793462"/>
            <a:chExt cx="4838356" cy="3616360"/>
          </a:xfrm>
        </p:grpSpPr>
        <p:sp>
          <p:nvSpPr>
            <p:cNvPr id="31" name="직사각형 30"/>
            <p:cNvSpPr/>
            <p:nvPr/>
          </p:nvSpPr>
          <p:spPr>
            <a:xfrm>
              <a:off x="7142479" y="1793462"/>
              <a:ext cx="4838356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6600" kern="0" dirty="0" err="1">
                  <a:ln w="3175">
                    <a:noFill/>
                  </a:ln>
                  <a:solidFill>
                    <a:prstClr val="white"/>
                  </a:solidFill>
                  <a:latin typeface="12롯데마트행복Bold" panose="02020603020101020101" pitchFamily="18" charset="-127"/>
                  <a:ea typeface="12롯데마트드림Bold" panose="02020603020101020101" pitchFamily="18" charset="-127"/>
                </a:rPr>
                <a:t>DataMining</a:t>
              </a:r>
              <a:endParaRPr lang="en-US" altLang="ko-KR" sz="6600" kern="0" dirty="0">
                <a:ln w="3175">
                  <a:noFill/>
                </a:ln>
                <a:solidFill>
                  <a:prstClr val="white"/>
                </a:solidFill>
                <a:latin typeface="12롯데마트행복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latinLnBrk="0">
                <a:defRPr/>
              </a:pPr>
              <a:r>
                <a:rPr lang="en-US" altLang="ko-KR" sz="6600" kern="0" dirty="0" err="1">
                  <a:ln w="3175">
                    <a:noFill/>
                  </a:ln>
                  <a:solidFill>
                    <a:srgbClr val="43CBD7"/>
                  </a:solidFill>
                  <a:latin typeface="12롯데마트행복Bold" panose="02020603020101020101" pitchFamily="18" charset="-127"/>
                  <a:ea typeface="12롯데마트드림Bold" panose="02020603020101020101" pitchFamily="18" charset="-127"/>
                </a:rPr>
                <a:t>Mustra</a:t>
              </a:r>
              <a:endParaRPr lang="en-US" altLang="ko-KR" sz="6600" kern="0" dirty="0">
                <a:ln w="3175">
                  <a:noFill/>
                </a:ln>
                <a:solidFill>
                  <a:srgbClr val="43CBD7"/>
                </a:solidFill>
                <a:latin typeface="12롯데마트행복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2" name="부제목 2">
              <a:extLst>
                <a:ext uri="{FF2B5EF4-FFF2-40B4-BE49-F238E27FC236}">
                  <a16:creationId xmlns:a16="http://schemas.microsoft.com/office/drawing/2014/main" id="{77BB978F-1139-454A-A251-63AB9D1B1815}"/>
                </a:ext>
              </a:extLst>
            </p:cNvPr>
            <p:cNvSpPr txBox="1">
              <a:spLocks/>
            </p:cNvSpPr>
            <p:nvPr/>
          </p:nvSpPr>
          <p:spPr>
            <a:xfrm>
              <a:off x="7173820" y="4224134"/>
              <a:ext cx="2387837" cy="11856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000" dirty="0">
                  <a:solidFill>
                    <a:schemeClr val="bg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201521107 </a:t>
              </a:r>
              <a:r>
                <a:rPr lang="ko-KR" altLang="en-US" sz="2000" dirty="0">
                  <a:solidFill>
                    <a:schemeClr val="bg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이정환</a:t>
              </a:r>
              <a:endParaRPr lang="en-US" altLang="ko-KR" sz="2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  <a:p>
              <a:pPr marL="0" indent="0">
                <a:buNone/>
              </a:pPr>
              <a:r>
                <a:rPr lang="en-US" altLang="ko-KR" sz="2000" dirty="0">
                  <a:solidFill>
                    <a:schemeClr val="bg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201520700 </a:t>
              </a:r>
              <a:r>
                <a:rPr lang="ko-KR" altLang="en-US" sz="2000" dirty="0" err="1">
                  <a:solidFill>
                    <a:schemeClr val="bg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신다민</a:t>
              </a:r>
              <a:endParaRPr lang="en-US" altLang="ko-KR" sz="2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  <a:p>
              <a:pPr marL="0" indent="0">
                <a:buNone/>
              </a:pPr>
              <a:r>
                <a:rPr lang="en-US" altLang="ko-KR" sz="2000" dirty="0">
                  <a:solidFill>
                    <a:schemeClr val="bg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201720399 </a:t>
              </a:r>
              <a:r>
                <a:rPr lang="ko-KR" altLang="en-US" sz="2000" dirty="0" err="1">
                  <a:solidFill>
                    <a:schemeClr val="bg1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김효빈</a:t>
              </a:r>
              <a:endParaRPr lang="ko-KR" altLang="en-US" sz="2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  <p:pic>
          <p:nvPicPr>
            <p:cNvPr id="26" name="Picture 12" descr="music png에 대한 이미지 검색결과">
              <a:extLst>
                <a:ext uri="{FF2B5EF4-FFF2-40B4-BE49-F238E27FC236}">
                  <a16:creationId xmlns:a16="http://schemas.microsoft.com/office/drawing/2014/main" id="{4B02DC8A-F0A1-4E7D-A47C-A242EAD91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92050">
              <a:off x="10345267" y="3211870"/>
              <a:ext cx="1020552" cy="87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73FD359-4507-44DC-A012-6C8F9EE63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3"/>
          <a:stretch/>
        </p:blipFill>
        <p:spPr>
          <a:xfrm>
            <a:off x="1012324" y="1362552"/>
            <a:ext cx="6313035" cy="44131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D22F68-F405-4E59-A732-25DAB2CF41FF}"/>
              </a:ext>
            </a:extLst>
          </p:cNvPr>
          <p:cNvSpPr/>
          <p:nvPr/>
        </p:nvSpPr>
        <p:spPr>
          <a:xfrm>
            <a:off x="7173820" y="5495448"/>
            <a:ext cx="3156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https://mustra-fan.github.io/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495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8335C270-1B5B-4E81-9307-CB5E621D815E}"/>
              </a:ext>
            </a:extLst>
          </p:cNvPr>
          <p:cNvSpPr/>
          <p:nvPr/>
        </p:nvSpPr>
        <p:spPr>
          <a:xfrm>
            <a:off x="1145923" y="1814463"/>
            <a:ext cx="2322446" cy="595924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C7FAF-3419-4BF8-8BB8-7A45D5C1A0D3}"/>
              </a:ext>
            </a:extLst>
          </p:cNvPr>
          <p:cNvSpPr txBox="1"/>
          <p:nvPr/>
        </p:nvSpPr>
        <p:spPr>
          <a:xfrm>
            <a:off x="1274938" y="1862366"/>
            <a:ext cx="20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User Input</a:t>
            </a:r>
            <a:endParaRPr lang="ko-KR" altLang="en-US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7FB4B5BC-B93F-4FFE-B3C7-2EC6F4222CBB}"/>
              </a:ext>
            </a:extLst>
          </p:cNvPr>
          <p:cNvSpPr>
            <a:spLocks noEditPoints="1"/>
          </p:cNvSpPr>
          <p:nvPr/>
        </p:nvSpPr>
        <p:spPr bwMode="auto">
          <a:xfrm>
            <a:off x="2906208" y="1905719"/>
            <a:ext cx="332933" cy="42204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573581-2083-487D-8CE2-734FAC98145D}"/>
              </a:ext>
            </a:extLst>
          </p:cNvPr>
          <p:cNvGrpSpPr/>
          <p:nvPr/>
        </p:nvGrpSpPr>
        <p:grpSpPr>
          <a:xfrm>
            <a:off x="1257183" y="2894145"/>
            <a:ext cx="1958029" cy="3069638"/>
            <a:chOff x="4781396" y="2660601"/>
            <a:chExt cx="1958029" cy="306963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67F71AC-F2D5-4FEE-A271-95121E955EA4}"/>
                </a:ext>
              </a:extLst>
            </p:cNvPr>
            <p:cNvSpPr/>
            <p:nvPr/>
          </p:nvSpPr>
          <p:spPr>
            <a:xfrm>
              <a:off x="4781396" y="2660601"/>
              <a:ext cx="1958029" cy="306963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B75973-C15E-4183-9CDD-EBC5C0732835}"/>
                </a:ext>
              </a:extLst>
            </p:cNvPr>
            <p:cNvGrpSpPr/>
            <p:nvPr/>
          </p:nvGrpSpPr>
          <p:grpSpPr>
            <a:xfrm>
              <a:off x="4963870" y="2866600"/>
              <a:ext cx="1591224" cy="2634108"/>
              <a:chOff x="4855502" y="2739206"/>
              <a:chExt cx="1371162" cy="263410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CB7AC8D-2257-49A4-97B2-89AAE07C90DE}"/>
                  </a:ext>
                </a:extLst>
              </p:cNvPr>
              <p:cNvSpPr/>
              <p:nvPr/>
            </p:nvSpPr>
            <p:spPr>
              <a:xfrm>
                <a:off x="4857102" y="2739206"/>
                <a:ext cx="1369562" cy="44759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586BED7D-81F2-4737-98B2-D6290647C91C}"/>
                  </a:ext>
                </a:extLst>
              </p:cNvPr>
              <p:cNvSpPr/>
              <p:nvPr/>
            </p:nvSpPr>
            <p:spPr>
              <a:xfrm>
                <a:off x="4855502" y="3461132"/>
                <a:ext cx="1369562" cy="44759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EEDF281C-EC02-465E-8435-4DC6FF42F5BE}"/>
                  </a:ext>
                </a:extLst>
              </p:cNvPr>
              <p:cNvSpPr/>
              <p:nvPr/>
            </p:nvSpPr>
            <p:spPr>
              <a:xfrm>
                <a:off x="4856311" y="4197675"/>
                <a:ext cx="1369562" cy="4475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AD9D0E5-7826-40B9-B889-FE753693BEF6}"/>
                  </a:ext>
                </a:extLst>
              </p:cNvPr>
              <p:cNvSpPr/>
              <p:nvPr/>
            </p:nvSpPr>
            <p:spPr>
              <a:xfrm>
                <a:off x="4855502" y="4925723"/>
                <a:ext cx="1369562" cy="4475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8690DA8-2C93-4271-AA32-60A4CB2EE035}"/>
                  </a:ext>
                </a:extLst>
              </p:cNvPr>
              <p:cNvSpPr txBox="1"/>
              <p:nvPr/>
            </p:nvSpPr>
            <p:spPr>
              <a:xfrm>
                <a:off x="4966675" y="2768487"/>
                <a:ext cx="1259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SingerName</a:t>
                </a:r>
                <a:endPara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27CD54-90A2-4C8A-8A3C-DF7041F36654}"/>
                  </a:ext>
                </a:extLst>
              </p:cNvPr>
              <p:cNvSpPr txBox="1"/>
              <p:nvPr/>
            </p:nvSpPr>
            <p:spPr>
              <a:xfrm>
                <a:off x="5039304" y="3487498"/>
                <a:ext cx="1095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SongName</a:t>
                </a:r>
                <a:endPara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592012-C351-40B4-9DCE-DE28925E9CD1}"/>
                  </a:ext>
                </a:extLst>
              </p:cNvPr>
              <p:cNvSpPr txBox="1"/>
              <p:nvPr/>
            </p:nvSpPr>
            <p:spPr>
              <a:xfrm>
                <a:off x="5239281" y="4964852"/>
                <a:ext cx="890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Video</a:t>
                </a:r>
                <a:endPara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069865-619C-4022-9032-BBB818B4B577}"/>
                  </a:ext>
                </a:extLst>
              </p:cNvPr>
              <p:cNvSpPr txBox="1"/>
              <p:nvPr/>
            </p:nvSpPr>
            <p:spPr>
              <a:xfrm>
                <a:off x="5121544" y="4219193"/>
                <a:ext cx="1007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FanNum</a:t>
                </a:r>
                <a:endPara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4B1D86B-01F2-4791-A6AB-8141424B7C1C}"/>
              </a:ext>
            </a:extLst>
          </p:cNvPr>
          <p:cNvSpPr/>
          <p:nvPr/>
        </p:nvSpPr>
        <p:spPr>
          <a:xfrm>
            <a:off x="3716353" y="4062023"/>
            <a:ext cx="634488" cy="426917"/>
          </a:xfrm>
          <a:prstGeom prst="rightArrow">
            <a:avLst>
              <a:gd name="adj1" fmla="val 42592"/>
              <a:gd name="adj2" fmla="val 481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8BB6E8D-EE98-49EF-AB04-F4C8B13B4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94236"/>
              </p:ext>
            </p:extLst>
          </p:nvPr>
        </p:nvGraphicFramePr>
        <p:xfrm>
          <a:off x="4734369" y="3197113"/>
          <a:ext cx="6492431" cy="2145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9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Attribute Name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Name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Value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SingerName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가수 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Nominal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SongName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노래 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Nominal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FanNum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멜론 팬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Numeric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Video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뮤직 비디오 유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Nominal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EECF68-A20A-4C1F-92AE-D2138C44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435DD4-FBAB-4906-9589-986958CCFF43}"/>
              </a:ext>
            </a:extLst>
          </p:cNvPr>
          <p:cNvSpPr/>
          <p:nvPr/>
        </p:nvSpPr>
        <p:spPr>
          <a:xfrm>
            <a:off x="423114" y="173643"/>
            <a:ext cx="26324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Attributes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79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FA30AF-4755-4A79-BE63-06021C4E23E4}"/>
              </a:ext>
            </a:extLst>
          </p:cNvPr>
          <p:cNvSpPr/>
          <p:nvPr/>
        </p:nvSpPr>
        <p:spPr>
          <a:xfrm>
            <a:off x="423114" y="173643"/>
            <a:ext cx="26324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Attributes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F9C79C-6BB3-4749-B80F-44F3BE1A9D70}"/>
              </a:ext>
            </a:extLst>
          </p:cNvPr>
          <p:cNvSpPr txBox="1"/>
          <p:nvPr/>
        </p:nvSpPr>
        <p:spPr>
          <a:xfrm>
            <a:off x="4346040" y="2922701"/>
            <a:ext cx="34999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WHY?</a:t>
            </a:r>
            <a:endParaRPr lang="ko-KR" altLang="en-US" sz="115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6A3AAB-8EDF-44BB-989C-E4FF5D1C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5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6F394A9-5F5E-45D6-AE5D-96AFE5B35CA7}"/>
              </a:ext>
            </a:extLst>
          </p:cNvPr>
          <p:cNvSpPr/>
          <p:nvPr/>
        </p:nvSpPr>
        <p:spPr>
          <a:xfrm>
            <a:off x="3675321" y="3638188"/>
            <a:ext cx="823365" cy="548604"/>
          </a:xfrm>
          <a:prstGeom prst="rightArrow">
            <a:avLst>
              <a:gd name="adj1" fmla="val 42592"/>
              <a:gd name="adj2" fmla="val 4814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E31BA3B-0559-4D89-A5FF-F6B2520DDB9B}"/>
              </a:ext>
            </a:extLst>
          </p:cNvPr>
          <p:cNvGrpSpPr/>
          <p:nvPr/>
        </p:nvGrpSpPr>
        <p:grpSpPr>
          <a:xfrm>
            <a:off x="4789919" y="2228386"/>
            <a:ext cx="1807824" cy="3367238"/>
            <a:chOff x="1575456" y="2307924"/>
            <a:chExt cx="1807824" cy="3367238"/>
          </a:xfrm>
        </p:grpSpPr>
        <p:pic>
          <p:nvPicPr>
            <p:cNvPr id="31" name="Picture 2" descr="관련 이미지">
              <a:extLst>
                <a:ext uri="{FF2B5EF4-FFF2-40B4-BE49-F238E27FC236}">
                  <a16:creationId xmlns:a16="http://schemas.microsoft.com/office/drawing/2014/main" id="{1FBFE064-A0CA-4E78-A2AC-3804B6EC1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456" y="2786923"/>
              <a:ext cx="1807824" cy="2888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AD5C95-3371-4F24-8D2A-CB517BAD4C20}"/>
                </a:ext>
              </a:extLst>
            </p:cNvPr>
            <p:cNvSpPr txBox="1"/>
            <p:nvPr/>
          </p:nvSpPr>
          <p:spPr>
            <a:xfrm>
              <a:off x="2001711" y="2307924"/>
              <a:ext cx="9553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Server</a:t>
              </a:r>
              <a:endParaRPr lang="ko-KR" altLang="en-US" sz="20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F8550C3-60C9-4A2C-A2CE-5CBABB9E9DF9}"/>
              </a:ext>
            </a:extLst>
          </p:cNvPr>
          <p:cNvGrpSpPr/>
          <p:nvPr/>
        </p:nvGrpSpPr>
        <p:grpSpPr>
          <a:xfrm>
            <a:off x="1240023" y="2651488"/>
            <a:ext cx="1958029" cy="3069638"/>
            <a:chOff x="4781396" y="2660601"/>
            <a:chExt cx="1958029" cy="30696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7535E99-6C3C-472B-920F-D7F3E580F30A}"/>
                </a:ext>
              </a:extLst>
            </p:cNvPr>
            <p:cNvSpPr/>
            <p:nvPr/>
          </p:nvSpPr>
          <p:spPr>
            <a:xfrm>
              <a:off x="4781396" y="2660601"/>
              <a:ext cx="1958029" cy="306963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6DBCB70-5826-4181-B6E0-0B75EF7211F6}"/>
                </a:ext>
              </a:extLst>
            </p:cNvPr>
            <p:cNvGrpSpPr/>
            <p:nvPr/>
          </p:nvGrpSpPr>
          <p:grpSpPr>
            <a:xfrm>
              <a:off x="4963870" y="2866600"/>
              <a:ext cx="1591224" cy="2634108"/>
              <a:chOff x="4855502" y="2739206"/>
              <a:chExt cx="1371162" cy="263410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D22CDF10-6C92-4096-968E-6C47E5E49D7B}"/>
                  </a:ext>
                </a:extLst>
              </p:cNvPr>
              <p:cNvSpPr/>
              <p:nvPr/>
            </p:nvSpPr>
            <p:spPr>
              <a:xfrm>
                <a:off x="4857102" y="2739206"/>
                <a:ext cx="1369562" cy="44759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49320971-3437-45BD-9211-DB43378CD464}"/>
                  </a:ext>
                </a:extLst>
              </p:cNvPr>
              <p:cNvSpPr/>
              <p:nvPr/>
            </p:nvSpPr>
            <p:spPr>
              <a:xfrm>
                <a:off x="4855502" y="3461132"/>
                <a:ext cx="1369562" cy="44759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87DFDB86-6FE3-4CCE-A3F7-9C8C766F99BD}"/>
                  </a:ext>
                </a:extLst>
              </p:cNvPr>
              <p:cNvSpPr/>
              <p:nvPr/>
            </p:nvSpPr>
            <p:spPr>
              <a:xfrm>
                <a:off x="4856311" y="4197675"/>
                <a:ext cx="1369562" cy="4475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2ED4CDA2-81DA-45AA-80B6-C827EB9A499D}"/>
                  </a:ext>
                </a:extLst>
              </p:cNvPr>
              <p:cNvSpPr/>
              <p:nvPr/>
            </p:nvSpPr>
            <p:spPr>
              <a:xfrm>
                <a:off x="4855502" y="4925723"/>
                <a:ext cx="1369562" cy="4475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0E92F48-EEC4-4942-A5E0-06A88C73DE05}"/>
                  </a:ext>
                </a:extLst>
              </p:cNvPr>
              <p:cNvSpPr txBox="1"/>
              <p:nvPr/>
            </p:nvSpPr>
            <p:spPr>
              <a:xfrm>
                <a:off x="4966675" y="2768487"/>
                <a:ext cx="12599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SingerName</a:t>
                </a:r>
                <a:endPara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629232-6A96-4BB4-8ACD-00919C2A0FF6}"/>
                  </a:ext>
                </a:extLst>
              </p:cNvPr>
              <p:cNvSpPr txBox="1"/>
              <p:nvPr/>
            </p:nvSpPr>
            <p:spPr>
              <a:xfrm>
                <a:off x="5039304" y="3487498"/>
                <a:ext cx="1095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SongName</a:t>
                </a:r>
                <a:endPara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978F76-5327-41DE-938D-BEB2F6000994}"/>
                  </a:ext>
                </a:extLst>
              </p:cNvPr>
              <p:cNvSpPr txBox="1"/>
              <p:nvPr/>
            </p:nvSpPr>
            <p:spPr>
              <a:xfrm>
                <a:off x="5239281" y="4964852"/>
                <a:ext cx="890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Video</a:t>
                </a:r>
                <a:endPara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7061A2-0D26-4028-AE93-A368BF0CFFE6}"/>
                  </a:ext>
                </a:extLst>
              </p:cNvPr>
              <p:cNvSpPr txBox="1"/>
              <p:nvPr/>
            </p:nvSpPr>
            <p:spPr>
              <a:xfrm>
                <a:off x="5121544" y="4219193"/>
                <a:ext cx="1007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FanNum</a:t>
                </a:r>
                <a:endPara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18C85F03-80AF-4562-BC13-EF563AFE1C3F}"/>
              </a:ext>
            </a:extLst>
          </p:cNvPr>
          <p:cNvSpPr/>
          <p:nvPr/>
        </p:nvSpPr>
        <p:spPr>
          <a:xfrm>
            <a:off x="7093976" y="3637703"/>
            <a:ext cx="1339595" cy="548604"/>
          </a:xfrm>
          <a:prstGeom prst="rightArrow">
            <a:avLst>
              <a:gd name="adj1" fmla="val 42592"/>
              <a:gd name="adj2" fmla="val 4814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AC1D24-D9CC-4C61-B4EA-FAB3BC388B1B}"/>
              </a:ext>
            </a:extLst>
          </p:cNvPr>
          <p:cNvSpPr txBox="1"/>
          <p:nvPr/>
        </p:nvSpPr>
        <p:spPr>
          <a:xfrm>
            <a:off x="1368239" y="2121452"/>
            <a:ext cx="1806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Input Data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ECB934-692F-419E-BF0C-15A5DC8BE80F}"/>
              </a:ext>
            </a:extLst>
          </p:cNvPr>
          <p:cNvSpPr txBox="1"/>
          <p:nvPr/>
        </p:nvSpPr>
        <p:spPr>
          <a:xfrm>
            <a:off x="8892962" y="2114182"/>
            <a:ext cx="1686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New Instance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35C582F-FB70-4C1D-8C96-0F2FA511AECE}"/>
              </a:ext>
            </a:extLst>
          </p:cNvPr>
          <p:cNvGrpSpPr/>
          <p:nvPr/>
        </p:nvGrpSpPr>
        <p:grpSpPr>
          <a:xfrm>
            <a:off x="8724804" y="2635436"/>
            <a:ext cx="1958029" cy="3069638"/>
            <a:chOff x="8658515" y="2688475"/>
            <a:chExt cx="1958029" cy="3199140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2BC92AE-BFB9-4431-A040-60C3D7C17F82}"/>
                </a:ext>
              </a:extLst>
            </p:cNvPr>
            <p:cNvSpPr/>
            <p:nvPr/>
          </p:nvSpPr>
          <p:spPr>
            <a:xfrm>
              <a:off x="8967344" y="2863083"/>
              <a:ext cx="1369562" cy="44759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46FA921-A4BC-4F3D-9769-E18DD355FF04}"/>
                </a:ext>
              </a:extLst>
            </p:cNvPr>
            <p:cNvSpPr/>
            <p:nvPr/>
          </p:nvSpPr>
          <p:spPr>
            <a:xfrm>
              <a:off x="8967344" y="3472031"/>
              <a:ext cx="1369562" cy="44759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1C417CCE-CFC1-4B21-B32E-076226944AD8}"/>
                </a:ext>
              </a:extLst>
            </p:cNvPr>
            <p:cNvSpPr/>
            <p:nvPr/>
          </p:nvSpPr>
          <p:spPr>
            <a:xfrm>
              <a:off x="8977082" y="4080979"/>
              <a:ext cx="1369562" cy="44759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F5B4032-D3B0-4853-94C1-33CEB0A66BE4}"/>
                </a:ext>
              </a:extLst>
            </p:cNvPr>
            <p:cNvSpPr txBox="1"/>
            <p:nvPr/>
          </p:nvSpPr>
          <p:spPr>
            <a:xfrm>
              <a:off x="9306764" y="3511161"/>
              <a:ext cx="718541" cy="384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ASSR</a:t>
              </a:r>
              <a:endPara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77CC383-6788-4831-8BBF-E19B59CE7EC7}"/>
                </a:ext>
              </a:extLst>
            </p:cNvPr>
            <p:cNvSpPr/>
            <p:nvPr/>
          </p:nvSpPr>
          <p:spPr>
            <a:xfrm>
              <a:off x="8658515" y="2688475"/>
              <a:ext cx="1958029" cy="3199140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D25D2D-A8E6-41C7-B10E-569B97396002}"/>
                </a:ext>
              </a:extLst>
            </p:cNvPr>
            <p:cNvSpPr txBox="1"/>
            <p:nvPr/>
          </p:nvSpPr>
          <p:spPr>
            <a:xfrm>
              <a:off x="9358459" y="2901596"/>
              <a:ext cx="558139" cy="384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ASR</a:t>
              </a:r>
              <a:endPara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0AFBF3-DEE8-4850-A4A0-151E3858AAB3}"/>
                </a:ext>
              </a:extLst>
            </p:cNvPr>
            <p:cNvSpPr txBox="1"/>
            <p:nvPr/>
          </p:nvSpPr>
          <p:spPr>
            <a:xfrm>
              <a:off x="9274349" y="4103694"/>
              <a:ext cx="839356" cy="384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ASSNR</a:t>
              </a:r>
              <a:endPara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278CFE8-A829-4A4D-AD68-4ADC7F39724E}"/>
                </a:ext>
              </a:extLst>
            </p:cNvPr>
            <p:cNvSpPr/>
            <p:nvPr/>
          </p:nvSpPr>
          <p:spPr>
            <a:xfrm>
              <a:off x="8977082" y="4672681"/>
              <a:ext cx="1381545" cy="4475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6160E5-7F72-4A64-98EB-DE41E3B39695}"/>
                </a:ext>
              </a:extLst>
            </p:cNvPr>
            <p:cNvSpPr txBox="1"/>
            <p:nvPr/>
          </p:nvSpPr>
          <p:spPr>
            <a:xfrm>
              <a:off x="9170438" y="4703607"/>
              <a:ext cx="999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FanNum</a:t>
              </a:r>
              <a:endPara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5090BF0-9B93-4FDF-8E9C-7FA8FCF5F348}"/>
                </a:ext>
              </a:extLst>
            </p:cNvPr>
            <p:cNvSpPr/>
            <p:nvPr/>
          </p:nvSpPr>
          <p:spPr>
            <a:xfrm>
              <a:off x="8959230" y="5282135"/>
              <a:ext cx="1381545" cy="4475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B5296-11B6-4932-9E3F-0F2474C57744}"/>
                </a:ext>
              </a:extLst>
            </p:cNvPr>
            <p:cNvSpPr txBox="1"/>
            <p:nvPr/>
          </p:nvSpPr>
          <p:spPr>
            <a:xfrm>
              <a:off x="9293012" y="5311747"/>
              <a:ext cx="788743" cy="384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Video</a:t>
              </a:r>
              <a:endPara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36A2BC3-EC10-481B-AE4B-456899F0D71C}"/>
              </a:ext>
            </a:extLst>
          </p:cNvPr>
          <p:cNvSpPr txBox="1"/>
          <p:nvPr/>
        </p:nvSpPr>
        <p:spPr>
          <a:xfrm>
            <a:off x="7032094" y="2747423"/>
            <a:ext cx="1352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Web</a:t>
            </a:r>
          </a:p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Crawling</a:t>
            </a:r>
            <a:endParaRPr lang="ko-KR" altLang="en-US" sz="2400" b="1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6E396B-5BC8-4BF4-8F5B-82E855A35790}"/>
              </a:ext>
            </a:extLst>
          </p:cNvPr>
          <p:cNvSpPr/>
          <p:nvPr/>
        </p:nvSpPr>
        <p:spPr>
          <a:xfrm>
            <a:off x="423114" y="173643"/>
            <a:ext cx="26324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Attributes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C00411-026A-4A02-8D1E-81F4F9C3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3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8C5A3D-76F3-4B1F-9CE9-3C0370827F3A}"/>
              </a:ext>
            </a:extLst>
          </p:cNvPr>
          <p:cNvSpPr txBox="1"/>
          <p:nvPr/>
        </p:nvSpPr>
        <p:spPr>
          <a:xfrm>
            <a:off x="4245392" y="3294428"/>
            <a:ext cx="3701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Analysis</a:t>
            </a:r>
            <a:endParaRPr lang="ko-KR" altLang="en-US" sz="7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B1F1CC-C928-441B-9393-125D7097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871233-EE86-4D06-8196-3BA8834BF59B}"/>
              </a:ext>
            </a:extLst>
          </p:cNvPr>
          <p:cNvSpPr/>
          <p:nvPr/>
        </p:nvSpPr>
        <p:spPr>
          <a:xfrm>
            <a:off x="456822" y="151762"/>
            <a:ext cx="2002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Analysis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66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C7BAC3F-5CD5-4C9B-A556-D694C9F5B2B6}"/>
              </a:ext>
            </a:extLst>
          </p:cNvPr>
          <p:cNvSpPr/>
          <p:nvPr/>
        </p:nvSpPr>
        <p:spPr>
          <a:xfrm>
            <a:off x="7675797" y="1514684"/>
            <a:ext cx="3031206" cy="1438645"/>
          </a:xfrm>
          <a:prstGeom prst="roundRect">
            <a:avLst>
              <a:gd name="adj" fmla="val 6775"/>
            </a:avLst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1AD9CE-3EC5-4B13-A586-94E1DB1C5941}"/>
              </a:ext>
            </a:extLst>
          </p:cNvPr>
          <p:cNvSpPr/>
          <p:nvPr/>
        </p:nvSpPr>
        <p:spPr>
          <a:xfrm>
            <a:off x="456822" y="151762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Learning Curve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7E6C7E-ACE5-4D14-8F6E-80AE0F68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6E132E01-3B13-47FA-91C6-0BCF0EA5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59" y="3157231"/>
            <a:ext cx="2774505" cy="27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104B16-CA08-4A2B-81F5-AEF776A4F577}"/>
              </a:ext>
            </a:extLst>
          </p:cNvPr>
          <p:cNvGrpSpPr/>
          <p:nvPr/>
        </p:nvGrpSpPr>
        <p:grpSpPr>
          <a:xfrm>
            <a:off x="4265358" y="1899495"/>
            <a:ext cx="3204317" cy="4274446"/>
            <a:chOff x="2478428" y="2801657"/>
            <a:chExt cx="3204317" cy="378871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3B237F-E44B-44F5-BF5F-6B7349B49C4D}"/>
                </a:ext>
              </a:extLst>
            </p:cNvPr>
            <p:cNvSpPr txBox="1"/>
            <p:nvPr/>
          </p:nvSpPr>
          <p:spPr>
            <a:xfrm>
              <a:off x="3428010" y="4043933"/>
              <a:ext cx="16156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Machine </a:t>
              </a:r>
            </a:p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Learning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B184FE-C2DD-4BCB-8DCB-B8455BD9CFF6}"/>
                </a:ext>
              </a:extLst>
            </p:cNvPr>
            <p:cNvSpPr txBox="1"/>
            <p:nvPr/>
          </p:nvSpPr>
          <p:spPr>
            <a:xfrm>
              <a:off x="2478428" y="2801657"/>
              <a:ext cx="3204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Training data set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244433-71E9-4EFE-B0AD-E193E6063974}"/>
                </a:ext>
              </a:extLst>
            </p:cNvPr>
            <p:cNvSpPr txBox="1"/>
            <p:nvPr/>
          </p:nvSpPr>
          <p:spPr>
            <a:xfrm>
              <a:off x="3117551" y="5636269"/>
              <a:ext cx="19260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Output</a:t>
              </a:r>
            </a:p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Knowledge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B54CE254-DEA0-498B-BE12-303522866B61}"/>
                </a:ext>
              </a:extLst>
            </p:cNvPr>
            <p:cNvSpPr/>
            <p:nvPr/>
          </p:nvSpPr>
          <p:spPr>
            <a:xfrm rot="5400000">
              <a:off x="3830739" y="3489831"/>
              <a:ext cx="499698" cy="373224"/>
            </a:xfrm>
            <a:prstGeom prst="rightArrow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7B9B5863-9503-4A86-BB71-19845591835A}"/>
                </a:ext>
              </a:extLst>
            </p:cNvPr>
            <p:cNvSpPr/>
            <p:nvPr/>
          </p:nvSpPr>
          <p:spPr>
            <a:xfrm rot="5400000">
              <a:off x="3830739" y="5107454"/>
              <a:ext cx="499698" cy="373224"/>
            </a:xfrm>
            <a:prstGeom prst="rightArrow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28D5C2-49A1-41C3-ACA2-2CC311A1D987}"/>
              </a:ext>
            </a:extLst>
          </p:cNvPr>
          <p:cNvSpPr txBox="1"/>
          <p:nvPr/>
        </p:nvSpPr>
        <p:spPr>
          <a:xfrm>
            <a:off x="8029373" y="1625763"/>
            <a:ext cx="2324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509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Dataset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51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개씩 분할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602EF-6596-47EE-9ABA-215881BC4DF7}"/>
              </a:ext>
            </a:extLst>
          </p:cNvPr>
          <p:cNvSpPr txBox="1"/>
          <p:nvPr/>
        </p:nvSpPr>
        <p:spPr>
          <a:xfrm>
            <a:off x="7814443" y="2396868"/>
            <a:ext cx="277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Dataset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생성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252FF0-E239-4CAF-B773-642E3F99C23E}"/>
              </a:ext>
            </a:extLst>
          </p:cNvPr>
          <p:cNvGrpSpPr/>
          <p:nvPr/>
        </p:nvGrpSpPr>
        <p:grpSpPr>
          <a:xfrm>
            <a:off x="838174" y="1496555"/>
            <a:ext cx="2334464" cy="1107996"/>
            <a:chOff x="807845" y="1655023"/>
            <a:chExt cx="2334464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E26147-A52B-42AE-BC88-044129BAD26E}"/>
                </a:ext>
              </a:extLst>
            </p:cNvPr>
            <p:cNvSpPr txBox="1"/>
            <p:nvPr/>
          </p:nvSpPr>
          <p:spPr>
            <a:xfrm>
              <a:off x="1385758" y="2055133"/>
              <a:ext cx="17565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Weka</a:t>
              </a:r>
              <a:endParaRPr lang="ko-KR" altLang="en-US" sz="4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6A5A59-C146-44E7-BB7B-A8B695D876F2}"/>
                </a:ext>
              </a:extLst>
            </p:cNvPr>
            <p:cNvSpPr txBox="1"/>
            <p:nvPr/>
          </p:nvSpPr>
          <p:spPr>
            <a:xfrm>
              <a:off x="807845" y="1655023"/>
              <a:ext cx="75049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6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나눔고딕" panose="020B0600000101010101" charset="-127"/>
                  <a:cs typeface="나눔고딕" panose="020B0600000101010101" charset="-127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8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2FF9E05-A575-4D26-8EDE-2A6E339874C1}"/>
              </a:ext>
            </a:extLst>
          </p:cNvPr>
          <p:cNvSpPr/>
          <p:nvPr/>
        </p:nvSpPr>
        <p:spPr>
          <a:xfrm>
            <a:off x="7685208" y="3056961"/>
            <a:ext cx="3031206" cy="1438645"/>
          </a:xfrm>
          <a:prstGeom prst="roundRect">
            <a:avLst>
              <a:gd name="adj" fmla="val 6775"/>
            </a:avLst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7E6C7E-ACE5-4D14-8F6E-80AE0F68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6E132E01-3B13-47FA-91C6-0BCF0EA5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59" y="3157231"/>
            <a:ext cx="2774505" cy="27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104B16-CA08-4A2B-81F5-AEF776A4F577}"/>
              </a:ext>
            </a:extLst>
          </p:cNvPr>
          <p:cNvGrpSpPr/>
          <p:nvPr/>
        </p:nvGrpSpPr>
        <p:grpSpPr>
          <a:xfrm>
            <a:off x="4265358" y="1899495"/>
            <a:ext cx="3204317" cy="4274446"/>
            <a:chOff x="2478428" y="2801657"/>
            <a:chExt cx="3204317" cy="378871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3B237F-E44B-44F5-BF5F-6B7349B49C4D}"/>
                </a:ext>
              </a:extLst>
            </p:cNvPr>
            <p:cNvSpPr txBox="1"/>
            <p:nvPr/>
          </p:nvSpPr>
          <p:spPr>
            <a:xfrm>
              <a:off x="3428010" y="4043933"/>
              <a:ext cx="16156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Machine </a:t>
              </a:r>
            </a:p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Learning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B184FE-C2DD-4BCB-8DCB-B8455BD9CFF6}"/>
                </a:ext>
              </a:extLst>
            </p:cNvPr>
            <p:cNvSpPr txBox="1"/>
            <p:nvPr/>
          </p:nvSpPr>
          <p:spPr>
            <a:xfrm>
              <a:off x="2478428" y="2801657"/>
              <a:ext cx="3204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Training data set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244433-71E9-4EFE-B0AD-E193E6063974}"/>
                </a:ext>
              </a:extLst>
            </p:cNvPr>
            <p:cNvSpPr txBox="1"/>
            <p:nvPr/>
          </p:nvSpPr>
          <p:spPr>
            <a:xfrm>
              <a:off x="3117551" y="5636269"/>
              <a:ext cx="19260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Output</a:t>
              </a:r>
            </a:p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Knowledge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B54CE254-DEA0-498B-BE12-303522866B61}"/>
                </a:ext>
              </a:extLst>
            </p:cNvPr>
            <p:cNvSpPr/>
            <p:nvPr/>
          </p:nvSpPr>
          <p:spPr>
            <a:xfrm rot="5400000">
              <a:off x="3830739" y="3489831"/>
              <a:ext cx="499698" cy="373224"/>
            </a:xfrm>
            <a:prstGeom prst="rightArrow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7B9B5863-9503-4A86-BB71-19845591835A}"/>
                </a:ext>
              </a:extLst>
            </p:cNvPr>
            <p:cNvSpPr/>
            <p:nvPr/>
          </p:nvSpPr>
          <p:spPr>
            <a:xfrm rot="5400000">
              <a:off x="3830739" y="5107454"/>
              <a:ext cx="499698" cy="373224"/>
            </a:xfrm>
            <a:prstGeom prst="rightArrow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28D5C2-49A1-41C3-ACA2-2CC311A1D987}"/>
              </a:ext>
            </a:extLst>
          </p:cNvPr>
          <p:cNvSpPr txBox="1"/>
          <p:nvPr/>
        </p:nvSpPr>
        <p:spPr>
          <a:xfrm>
            <a:off x="7933726" y="3176120"/>
            <a:ext cx="2624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Naïve Bayes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en-US" altLang="ko-KR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OneR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Decision Tree</a:t>
            </a:r>
            <a:endParaRPr lang="ko-KR" altLang="en-US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7FD777-87A3-43CD-A12B-5964A7151915}"/>
              </a:ext>
            </a:extLst>
          </p:cNvPr>
          <p:cNvSpPr txBox="1"/>
          <p:nvPr/>
        </p:nvSpPr>
        <p:spPr>
          <a:xfrm>
            <a:off x="1416087" y="1896665"/>
            <a:ext cx="1756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Weka</a:t>
            </a:r>
            <a:endParaRPr lang="ko-KR" altLang="en-US" sz="4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E57BF-94ED-489D-9F1F-FAD83EEF4F19}"/>
              </a:ext>
            </a:extLst>
          </p:cNvPr>
          <p:cNvSpPr txBox="1"/>
          <p:nvPr/>
        </p:nvSpPr>
        <p:spPr>
          <a:xfrm>
            <a:off x="838174" y="1496555"/>
            <a:ext cx="7504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고딕" panose="020B0600000101010101" charset="-127"/>
                <a:cs typeface="나눔고딕" panose="020B0600000101010101" charset="-127"/>
              </a:rPr>
              <a:t>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08149F-B262-47D9-8ADC-1A54FE84C565}"/>
              </a:ext>
            </a:extLst>
          </p:cNvPr>
          <p:cNvSpPr/>
          <p:nvPr/>
        </p:nvSpPr>
        <p:spPr>
          <a:xfrm>
            <a:off x="456822" y="151762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Learning Curve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5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2FF9E05-A575-4D26-8EDE-2A6E339874C1}"/>
              </a:ext>
            </a:extLst>
          </p:cNvPr>
          <p:cNvSpPr/>
          <p:nvPr/>
        </p:nvSpPr>
        <p:spPr>
          <a:xfrm>
            <a:off x="7469675" y="5173540"/>
            <a:ext cx="3416244" cy="784830"/>
          </a:xfrm>
          <a:prstGeom prst="roundRect">
            <a:avLst>
              <a:gd name="adj" fmla="val 6775"/>
            </a:avLst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7E6C7E-ACE5-4D14-8F6E-80AE0F68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6E132E01-3B13-47FA-91C6-0BCF0EA5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59" y="3157231"/>
            <a:ext cx="2774505" cy="27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6AA61B-D0EA-4EAF-9EFE-6A230349108D}"/>
              </a:ext>
            </a:extLst>
          </p:cNvPr>
          <p:cNvSpPr txBox="1"/>
          <p:nvPr/>
        </p:nvSpPr>
        <p:spPr>
          <a:xfrm>
            <a:off x="1416087" y="1896665"/>
            <a:ext cx="1756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Weka</a:t>
            </a:r>
            <a:endParaRPr lang="ko-KR" altLang="en-US" sz="4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104B16-CA08-4A2B-81F5-AEF776A4F577}"/>
              </a:ext>
            </a:extLst>
          </p:cNvPr>
          <p:cNvGrpSpPr/>
          <p:nvPr/>
        </p:nvGrpSpPr>
        <p:grpSpPr>
          <a:xfrm>
            <a:off x="4265358" y="1899495"/>
            <a:ext cx="3204317" cy="4274446"/>
            <a:chOff x="2478428" y="2801657"/>
            <a:chExt cx="3204317" cy="378871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3B237F-E44B-44F5-BF5F-6B7349B49C4D}"/>
                </a:ext>
              </a:extLst>
            </p:cNvPr>
            <p:cNvSpPr txBox="1"/>
            <p:nvPr/>
          </p:nvSpPr>
          <p:spPr>
            <a:xfrm>
              <a:off x="3428010" y="4043933"/>
              <a:ext cx="16156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Machine </a:t>
              </a:r>
            </a:p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Learning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B184FE-C2DD-4BCB-8DCB-B8455BD9CFF6}"/>
                </a:ext>
              </a:extLst>
            </p:cNvPr>
            <p:cNvSpPr txBox="1"/>
            <p:nvPr/>
          </p:nvSpPr>
          <p:spPr>
            <a:xfrm>
              <a:off x="2478428" y="2801657"/>
              <a:ext cx="3204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Training data set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244433-71E9-4EFE-B0AD-E193E6063974}"/>
                </a:ext>
              </a:extLst>
            </p:cNvPr>
            <p:cNvSpPr txBox="1"/>
            <p:nvPr/>
          </p:nvSpPr>
          <p:spPr>
            <a:xfrm>
              <a:off x="3117551" y="5636269"/>
              <a:ext cx="19260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Output</a:t>
              </a:r>
            </a:p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Knowledge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B54CE254-DEA0-498B-BE12-303522866B61}"/>
                </a:ext>
              </a:extLst>
            </p:cNvPr>
            <p:cNvSpPr/>
            <p:nvPr/>
          </p:nvSpPr>
          <p:spPr>
            <a:xfrm rot="5400000">
              <a:off x="3830739" y="3489831"/>
              <a:ext cx="499698" cy="373224"/>
            </a:xfrm>
            <a:prstGeom prst="rightArrow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7B9B5863-9503-4A86-BB71-19845591835A}"/>
                </a:ext>
              </a:extLst>
            </p:cNvPr>
            <p:cNvSpPr/>
            <p:nvPr/>
          </p:nvSpPr>
          <p:spPr>
            <a:xfrm rot="5400000">
              <a:off x="3830739" y="5107454"/>
              <a:ext cx="499698" cy="373224"/>
            </a:xfrm>
            <a:prstGeom prst="rightArrow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28D5C2-49A1-41C3-ACA2-2CC311A1D987}"/>
              </a:ext>
            </a:extLst>
          </p:cNvPr>
          <p:cNvSpPr txBox="1"/>
          <p:nvPr/>
        </p:nvSpPr>
        <p:spPr>
          <a:xfrm>
            <a:off x="7541275" y="5335102"/>
            <a:ext cx="334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Algorithm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별 정확도 측정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3E270A-AFBF-4493-A19D-2F79160D0FD4}"/>
              </a:ext>
            </a:extLst>
          </p:cNvPr>
          <p:cNvSpPr txBox="1"/>
          <p:nvPr/>
        </p:nvSpPr>
        <p:spPr>
          <a:xfrm>
            <a:off x="838174" y="1496555"/>
            <a:ext cx="7504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고딕" panose="020B0600000101010101" charset="-127"/>
                <a:cs typeface="나눔고딕" panose="020B0600000101010101" charset="-127"/>
              </a:rPr>
              <a:t>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63679E-FD23-40C9-A81C-7CF2CC53C718}"/>
              </a:ext>
            </a:extLst>
          </p:cNvPr>
          <p:cNvSpPr/>
          <p:nvPr/>
        </p:nvSpPr>
        <p:spPr>
          <a:xfrm>
            <a:off x="456822" y="151762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Learning Curve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20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E1D4CB-A39A-42E9-937B-56A9C3A7AD06}"/>
              </a:ext>
            </a:extLst>
          </p:cNvPr>
          <p:cNvSpPr/>
          <p:nvPr/>
        </p:nvSpPr>
        <p:spPr>
          <a:xfrm>
            <a:off x="456822" y="151762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Learning Curve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A1B116D-D939-47EE-B3E6-BCEFFCC27176}"/>
              </a:ext>
            </a:extLst>
          </p:cNvPr>
          <p:cNvGrpSpPr/>
          <p:nvPr/>
        </p:nvGrpSpPr>
        <p:grpSpPr>
          <a:xfrm>
            <a:off x="437338" y="1513153"/>
            <a:ext cx="9668186" cy="4980609"/>
            <a:chOff x="437338" y="1513153"/>
            <a:chExt cx="9668186" cy="498060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D319B35-E784-4443-9C50-6AA97A62D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338" y="1513153"/>
              <a:ext cx="7804065" cy="4980609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C3B788A-C460-4B6F-BCED-F55D3B1D6537}"/>
                </a:ext>
              </a:extLst>
            </p:cNvPr>
            <p:cNvGrpSpPr/>
            <p:nvPr/>
          </p:nvGrpSpPr>
          <p:grpSpPr>
            <a:xfrm>
              <a:off x="8078484" y="5116522"/>
              <a:ext cx="2027040" cy="808208"/>
              <a:chOff x="8625921" y="4885524"/>
              <a:chExt cx="1854015" cy="554244"/>
            </a:xfrm>
          </p:grpSpPr>
          <p:sp>
            <p:nvSpPr>
              <p:cNvPr id="23" name="빼기 기호 22">
                <a:extLst>
                  <a:ext uri="{FF2B5EF4-FFF2-40B4-BE49-F238E27FC236}">
                    <a16:creationId xmlns:a16="http://schemas.microsoft.com/office/drawing/2014/main" id="{7D9BB31D-414C-42B9-AE99-40B107BED120}"/>
                  </a:ext>
                </a:extLst>
              </p:cNvPr>
              <p:cNvSpPr/>
              <p:nvPr/>
            </p:nvSpPr>
            <p:spPr>
              <a:xfrm>
                <a:off x="8625921" y="4944758"/>
                <a:ext cx="590309" cy="92597"/>
              </a:xfrm>
              <a:prstGeom prst="mathMinus">
                <a:avLst/>
              </a:prstGeom>
              <a:solidFill>
                <a:srgbClr val="FF79BC"/>
              </a:solidFill>
              <a:ln>
                <a:solidFill>
                  <a:srgbClr val="FF79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빼기 기호 23">
                <a:extLst>
                  <a:ext uri="{FF2B5EF4-FFF2-40B4-BE49-F238E27FC236}">
                    <a16:creationId xmlns:a16="http://schemas.microsoft.com/office/drawing/2014/main" id="{72A77FA8-1F4B-4A21-AFE2-D0B045F7418C}"/>
                  </a:ext>
                </a:extLst>
              </p:cNvPr>
              <p:cNvSpPr/>
              <p:nvPr/>
            </p:nvSpPr>
            <p:spPr>
              <a:xfrm>
                <a:off x="8625921" y="5115469"/>
                <a:ext cx="590309" cy="92597"/>
              </a:xfrm>
              <a:prstGeom prst="mathMinus">
                <a:avLst/>
              </a:prstGeom>
              <a:solidFill>
                <a:srgbClr val="43B575"/>
              </a:solidFill>
              <a:ln>
                <a:solidFill>
                  <a:srgbClr val="43B5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빼기 기호 24">
                <a:extLst>
                  <a:ext uri="{FF2B5EF4-FFF2-40B4-BE49-F238E27FC236}">
                    <a16:creationId xmlns:a16="http://schemas.microsoft.com/office/drawing/2014/main" id="{3B804989-BD56-4857-94D4-3ABAA688AFE2}"/>
                  </a:ext>
                </a:extLst>
              </p:cNvPr>
              <p:cNvSpPr/>
              <p:nvPr/>
            </p:nvSpPr>
            <p:spPr>
              <a:xfrm>
                <a:off x="8625921" y="5294460"/>
                <a:ext cx="590309" cy="92597"/>
              </a:xfrm>
              <a:prstGeom prst="mathMinus">
                <a:avLst/>
              </a:prstGeom>
              <a:solidFill>
                <a:srgbClr val="29C9FF"/>
              </a:solidFill>
              <a:ln>
                <a:solidFill>
                  <a:srgbClr val="29C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DC6260-825F-4260-9705-FDD845AB56F3}"/>
                  </a:ext>
                </a:extLst>
              </p:cNvPr>
              <p:cNvSpPr txBox="1"/>
              <p:nvPr/>
            </p:nvSpPr>
            <p:spPr>
              <a:xfrm>
                <a:off x="9142631" y="4885524"/>
                <a:ext cx="1172361" cy="21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Decision Tree</a:t>
                </a:r>
                <a:endParaRPr lang="ko-KR" altLang="en-US" sz="14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500FF9-88A1-46C4-A6EE-6C7586A45E93}"/>
                  </a:ext>
                </a:extLst>
              </p:cNvPr>
              <p:cNvSpPr txBox="1"/>
              <p:nvPr/>
            </p:nvSpPr>
            <p:spPr>
              <a:xfrm>
                <a:off x="9142631" y="5050290"/>
                <a:ext cx="1337305" cy="21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Naïve Bayes</a:t>
                </a:r>
                <a:endParaRPr lang="ko-KR" altLang="en-US" sz="14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77065C-C447-4AB2-A276-F0DBC8CFDA45}"/>
                  </a:ext>
                </a:extLst>
              </p:cNvPr>
              <p:cNvSpPr txBox="1"/>
              <p:nvPr/>
            </p:nvSpPr>
            <p:spPr>
              <a:xfrm>
                <a:off x="9142631" y="5228704"/>
                <a:ext cx="590309" cy="21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/>
                  <a:t>OneR</a:t>
                </a:r>
                <a:endParaRPr lang="ko-KR" altLang="en-US" sz="1400" dirty="0"/>
              </a:p>
            </p:txBody>
          </p:sp>
        </p:grp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1272D08-BAE9-4F13-A9F1-04F4774950BA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6477317" y="3260895"/>
            <a:ext cx="1996938" cy="6024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4D07ABB4-51BD-4A02-8599-A31860E34AF1}"/>
              </a:ext>
            </a:extLst>
          </p:cNvPr>
          <p:cNvSpPr/>
          <p:nvPr/>
        </p:nvSpPr>
        <p:spPr>
          <a:xfrm>
            <a:off x="6390596" y="3182846"/>
            <a:ext cx="101600" cy="91440"/>
          </a:xfrm>
          <a:prstGeom prst="ellipse">
            <a:avLst/>
          </a:prstGeom>
          <a:solidFill>
            <a:srgbClr val="FF74B9"/>
          </a:solidFill>
          <a:ln>
            <a:solidFill>
              <a:srgbClr val="FF74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C22AF5-E31D-48D7-B5CA-86994863AFEA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7724570" y="2555551"/>
            <a:ext cx="742774" cy="527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EE9436-C007-4A2E-AE20-19659A73E4CE}"/>
              </a:ext>
            </a:extLst>
          </p:cNvPr>
          <p:cNvCxnSpPr>
            <a:cxnSpLocks/>
          </p:cNvCxnSpPr>
          <p:nvPr/>
        </p:nvCxnSpPr>
        <p:spPr>
          <a:xfrm>
            <a:off x="7643811" y="3201447"/>
            <a:ext cx="823533" cy="6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80577CAA-E1A3-44BA-BBDA-7C2DA0E9DC2D}"/>
              </a:ext>
            </a:extLst>
          </p:cNvPr>
          <p:cNvSpPr/>
          <p:nvPr/>
        </p:nvSpPr>
        <p:spPr>
          <a:xfrm>
            <a:off x="7643811" y="3069353"/>
            <a:ext cx="94615" cy="91440"/>
          </a:xfrm>
          <a:prstGeom prst="ellipse">
            <a:avLst/>
          </a:prstGeom>
          <a:solidFill>
            <a:srgbClr val="34B06B"/>
          </a:solidFill>
          <a:ln>
            <a:solidFill>
              <a:srgbClr val="34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C0C20EF-75BB-444E-B8B3-83840699B711}"/>
              </a:ext>
            </a:extLst>
          </p:cNvPr>
          <p:cNvSpPr/>
          <p:nvPr/>
        </p:nvSpPr>
        <p:spPr>
          <a:xfrm>
            <a:off x="7643811" y="3160281"/>
            <a:ext cx="94615" cy="91440"/>
          </a:xfrm>
          <a:prstGeom prst="ellipse">
            <a:avLst/>
          </a:prstGeom>
          <a:solidFill>
            <a:srgbClr val="00BEFF"/>
          </a:solidFill>
          <a:ln>
            <a:solidFill>
              <a:srgbClr val="00B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68C3F5-80C2-45F3-8DEA-1DD8B9CC33EE}"/>
              </a:ext>
            </a:extLst>
          </p:cNvPr>
          <p:cNvSpPr/>
          <p:nvPr/>
        </p:nvSpPr>
        <p:spPr>
          <a:xfrm>
            <a:off x="8663380" y="2439631"/>
            <a:ext cx="2030026" cy="1350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2A6F13-5787-44D3-A994-66A1EA1F9E9E}"/>
              </a:ext>
            </a:extLst>
          </p:cNvPr>
          <p:cNvSpPr/>
          <p:nvPr/>
        </p:nvSpPr>
        <p:spPr>
          <a:xfrm>
            <a:off x="8663380" y="2439632"/>
            <a:ext cx="1791302" cy="129488"/>
          </a:xfrm>
          <a:prstGeom prst="rect">
            <a:avLst/>
          </a:prstGeom>
          <a:solidFill>
            <a:srgbClr val="34B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2BD267-5A47-442C-8822-3A70AB5BD2FB}"/>
              </a:ext>
            </a:extLst>
          </p:cNvPr>
          <p:cNvSpPr txBox="1"/>
          <p:nvPr/>
        </p:nvSpPr>
        <p:spPr>
          <a:xfrm>
            <a:off x="10650718" y="2345811"/>
            <a:ext cx="1084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313540"/>
                </a:solidFill>
              </a:rPr>
              <a:t>84.675</a:t>
            </a:r>
            <a:r>
              <a:rPr lang="en-US" altLang="ko-KR" sz="1000" b="1" dirty="0">
                <a:solidFill>
                  <a:srgbClr val="313540"/>
                </a:solidFill>
              </a:rPr>
              <a:t>%</a:t>
            </a:r>
            <a:endParaRPr lang="en-US" altLang="ko-KR" sz="500" b="1" dirty="0">
              <a:solidFill>
                <a:srgbClr val="31354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04F602-59A9-44DA-B1A0-EA647127DDF8}"/>
              </a:ext>
            </a:extLst>
          </p:cNvPr>
          <p:cNvSpPr txBox="1"/>
          <p:nvPr/>
        </p:nvSpPr>
        <p:spPr>
          <a:xfrm>
            <a:off x="8604429" y="2022826"/>
            <a:ext cx="163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Naïve Bayes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686416-7B6B-4D76-9463-0131DA20D16D}"/>
              </a:ext>
            </a:extLst>
          </p:cNvPr>
          <p:cNvSpPr/>
          <p:nvPr/>
        </p:nvSpPr>
        <p:spPr>
          <a:xfrm>
            <a:off x="8660969" y="3260905"/>
            <a:ext cx="2030026" cy="1350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FD4A8F9-6CA1-438B-8EE0-29AAC1F4BF36}"/>
              </a:ext>
            </a:extLst>
          </p:cNvPr>
          <p:cNvSpPr/>
          <p:nvPr/>
        </p:nvSpPr>
        <p:spPr>
          <a:xfrm>
            <a:off x="8660969" y="3260905"/>
            <a:ext cx="1577619" cy="1350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992A2F-C928-4590-ACC9-9B381A36DA6B}"/>
              </a:ext>
            </a:extLst>
          </p:cNvPr>
          <p:cNvSpPr txBox="1"/>
          <p:nvPr/>
        </p:nvSpPr>
        <p:spPr>
          <a:xfrm>
            <a:off x="10648307" y="3167085"/>
            <a:ext cx="1084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313540"/>
                </a:solidFill>
              </a:rPr>
              <a:t>84.086</a:t>
            </a:r>
            <a:r>
              <a:rPr lang="en-US" altLang="ko-KR" sz="1000" b="1" dirty="0">
                <a:solidFill>
                  <a:srgbClr val="313540"/>
                </a:solidFill>
              </a:rPr>
              <a:t>%</a:t>
            </a:r>
            <a:endParaRPr lang="en-US" altLang="ko-KR" sz="500" b="1" dirty="0">
              <a:solidFill>
                <a:srgbClr val="31354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FBD513-78C0-4A1C-833A-995F1424C980}"/>
              </a:ext>
            </a:extLst>
          </p:cNvPr>
          <p:cNvSpPr txBox="1"/>
          <p:nvPr/>
        </p:nvSpPr>
        <p:spPr>
          <a:xfrm>
            <a:off x="8602018" y="2844100"/>
            <a:ext cx="163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OneR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0F8657-46A8-4AC3-B8A9-D7E9700A66EB}"/>
              </a:ext>
            </a:extLst>
          </p:cNvPr>
          <p:cNvSpPr/>
          <p:nvPr/>
        </p:nvSpPr>
        <p:spPr>
          <a:xfrm>
            <a:off x="8683458" y="4081030"/>
            <a:ext cx="2030026" cy="1350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C68344-A089-4E47-ABE2-7A0D812B987E}"/>
              </a:ext>
            </a:extLst>
          </p:cNvPr>
          <p:cNvSpPr/>
          <p:nvPr/>
        </p:nvSpPr>
        <p:spPr>
          <a:xfrm>
            <a:off x="8683458" y="4081030"/>
            <a:ext cx="1367095" cy="135027"/>
          </a:xfrm>
          <a:prstGeom prst="rect">
            <a:avLst/>
          </a:prstGeom>
          <a:solidFill>
            <a:srgbClr val="FF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94AAB6-C608-41F6-B2F0-7E7003E5CA19}"/>
              </a:ext>
            </a:extLst>
          </p:cNvPr>
          <p:cNvSpPr txBox="1"/>
          <p:nvPr/>
        </p:nvSpPr>
        <p:spPr>
          <a:xfrm>
            <a:off x="10670796" y="3987210"/>
            <a:ext cx="1084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313540"/>
                </a:solidFill>
              </a:rPr>
              <a:t>83.783</a:t>
            </a:r>
            <a:r>
              <a:rPr lang="en-US" altLang="ko-KR" sz="1000" b="1" dirty="0">
                <a:solidFill>
                  <a:srgbClr val="313540"/>
                </a:solidFill>
              </a:rPr>
              <a:t>%</a:t>
            </a:r>
            <a:endParaRPr lang="en-US" altLang="ko-KR" sz="500" b="1" dirty="0">
              <a:solidFill>
                <a:srgbClr val="31354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2E81C9-81B2-42DF-BC9B-493A5B73FCF5}"/>
              </a:ext>
            </a:extLst>
          </p:cNvPr>
          <p:cNvSpPr txBox="1"/>
          <p:nvPr/>
        </p:nvSpPr>
        <p:spPr>
          <a:xfrm>
            <a:off x="8624507" y="3664225"/>
            <a:ext cx="163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Decision Tree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D8B0B348-0E1F-49DB-977F-AF087D72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E43CF4-09CB-466E-AE58-405229A847CF}"/>
              </a:ext>
            </a:extLst>
          </p:cNvPr>
          <p:cNvSpPr/>
          <p:nvPr/>
        </p:nvSpPr>
        <p:spPr>
          <a:xfrm>
            <a:off x="8660969" y="1419491"/>
            <a:ext cx="2030026" cy="1350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3F045-B192-43CE-8336-1CFE709332C5}"/>
              </a:ext>
            </a:extLst>
          </p:cNvPr>
          <p:cNvSpPr txBox="1"/>
          <p:nvPr/>
        </p:nvSpPr>
        <p:spPr>
          <a:xfrm>
            <a:off x="8507840" y="1561201"/>
            <a:ext cx="458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80%</a:t>
            </a:r>
            <a:endParaRPr lang="ko-KR" altLang="en-US" sz="11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F6BE00-27A7-467A-A469-B5F4FB3C96AB}"/>
              </a:ext>
            </a:extLst>
          </p:cNvPr>
          <p:cNvSpPr txBox="1"/>
          <p:nvPr/>
        </p:nvSpPr>
        <p:spPr>
          <a:xfrm>
            <a:off x="10478120" y="1566108"/>
            <a:ext cx="458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85%</a:t>
            </a:r>
            <a:endParaRPr lang="ko-KR" altLang="en-US" sz="11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66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E1D4CB-A39A-42E9-937B-56A9C3A7AD06}"/>
              </a:ext>
            </a:extLst>
          </p:cNvPr>
          <p:cNvSpPr/>
          <p:nvPr/>
        </p:nvSpPr>
        <p:spPr>
          <a:xfrm>
            <a:off x="456822" y="151762"/>
            <a:ext cx="43797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True Performance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EDA7F1B-DE14-4D1E-A78F-845AC879A7AB}"/>
              </a:ext>
            </a:extLst>
          </p:cNvPr>
          <p:cNvSpPr/>
          <p:nvPr/>
        </p:nvSpPr>
        <p:spPr>
          <a:xfrm>
            <a:off x="2062108" y="4355756"/>
            <a:ext cx="8067783" cy="2000594"/>
          </a:xfrm>
          <a:prstGeom prst="roundRect">
            <a:avLst>
              <a:gd name="adj" fmla="val 24593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Placeholder 22">
                <a:extLst>
                  <a:ext uri="{FF2B5EF4-FFF2-40B4-BE49-F238E27FC236}">
                    <a16:creationId xmlns:a16="http://schemas.microsoft.com/office/drawing/2014/main" id="{70F0D28F-5586-4CBE-B8EC-1C93C70DF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5207" y="2236261"/>
                <a:ext cx="5750560" cy="17124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13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200" b="0" i="0" kern="1200" cap="none" baseline="0">
                    <a:solidFill>
                      <a:schemeClr val="tx2"/>
                    </a:solidFill>
                    <a:latin typeface="+mn-lt"/>
                    <a:ea typeface="+mn-ea"/>
                    <a:cs typeface="Segoe UI Semilight" panose="020B04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rgbClr val="4B515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ko-KR" sz="2000" b="1" i="1" smtClean="0">
                          <a:solidFill>
                            <a:srgbClr val="4B515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2000" b="1" i="1">
                              <a:solidFill>
                                <a:srgbClr val="4B515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ko-KR" altLang="ko-KR" sz="2000" b="1" i="1">
                                  <a:solidFill>
                                    <a:srgbClr val="4B51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1" i="1">
                                  <a:solidFill>
                                    <a:srgbClr val="4B515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1" i="1">
                                  <a:solidFill>
                                    <a:srgbClr val="4B515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altLang="ko-KR" sz="2000" b="1" i="1">
                                  <a:solidFill>
                                    <a:srgbClr val="4B515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ko-KR" altLang="ko-KR" sz="2000" b="1" i="1">
                                      <a:solidFill>
                                        <a:srgbClr val="4B51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ko-KR" altLang="ko-KR" sz="2000" b="1" i="1">
                                          <a:solidFill>
                                            <a:srgbClr val="4B515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b="1" i="1">
                                          <a:solidFill>
                                            <a:srgbClr val="4B515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altLang="ko-KR" sz="2000" b="1" i="1">
                                          <a:solidFill>
                                            <a:srgbClr val="4B515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sz="2000" b="1" i="1">
                                      <a:solidFill>
                                        <a:srgbClr val="4B515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ko-KR" sz="2000" b="1" i="1">
                                      <a:solidFill>
                                        <a:srgbClr val="4B5151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den>
                              </m:f>
                              <m:r>
                                <a:rPr lang="en-US" altLang="ko-KR" sz="2000" b="1" i="1">
                                  <a:solidFill>
                                    <a:srgbClr val="4B5151"/>
                                  </a:solidFill>
                                  <a:latin typeface="Cambria Math" panose="02040503050406030204" pitchFamily="18" charset="0"/>
                                </a:rPr>
                                <m:t> ±</m:t>
                              </m:r>
                              <m:r>
                                <a:rPr lang="en-US" altLang="ko-KR" sz="2000" b="1" i="1">
                                  <a:solidFill>
                                    <a:srgbClr val="4B515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ad>
                                <m:radPr>
                                  <m:degHide m:val="on"/>
                                  <m:ctrlPr>
                                    <a:rPr lang="ko-KR" altLang="ko-KR" sz="2000" b="1" i="1">
                                      <a:solidFill>
                                        <a:srgbClr val="4B51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ko-KR" altLang="ko-KR" sz="2000" b="1" i="1">
                                          <a:solidFill>
                                            <a:srgbClr val="4B515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000" b="1" i="1">
                                          <a:solidFill>
                                            <a:srgbClr val="4B515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num>
                                    <m:den>
                                      <m:r>
                                        <a:rPr lang="en-US" altLang="ko-KR" sz="2000" b="1" i="1">
                                          <a:solidFill>
                                            <a:srgbClr val="4B515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altLang="ko-KR" sz="2000" b="1" i="1">
                                      <a:solidFill>
                                        <a:srgbClr val="4B515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ko-KR" altLang="ko-KR" sz="2000" b="1" i="1">
                                          <a:solidFill>
                                            <a:srgbClr val="4B515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ko-KR" altLang="ko-KR" sz="2000" b="1" i="1">
                                              <a:solidFill>
                                                <a:srgbClr val="4B515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000" b="1" i="1">
                                              <a:solidFill>
                                                <a:srgbClr val="4B515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000" b="1" i="1">
                                              <a:solidFill>
                                                <a:srgbClr val="4B515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ko-KR" sz="2000" b="1" i="1">
                                          <a:solidFill>
                                            <a:srgbClr val="4B515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altLang="ko-KR" sz="2000" b="1" i="1">
                                      <a:solidFill>
                                        <a:srgbClr val="4B515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ko-KR" altLang="ko-KR" sz="2000" b="1" i="1">
                                          <a:solidFill>
                                            <a:srgbClr val="4B515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ko-KR" altLang="ko-KR" sz="2000" b="1" i="1">
                                              <a:solidFill>
                                                <a:srgbClr val="4B515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000" b="1" i="1">
                                              <a:solidFill>
                                                <a:srgbClr val="4B515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000" b="1" i="1">
                                              <a:solidFill>
                                                <a:srgbClr val="4B515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ko-KR" sz="2000" b="1" i="1">
                                          <a:solidFill>
                                            <a:srgbClr val="4B515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  <m:sSup>
                                        <m:sSupPr>
                                          <m:ctrlPr>
                                            <a:rPr lang="ko-KR" altLang="ko-KR" sz="2000" b="1" i="1">
                                              <a:solidFill>
                                                <a:srgbClr val="4B515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000" b="1" i="1">
                                              <a:solidFill>
                                                <a:srgbClr val="4B515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𝑵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000" b="1" i="1">
                                              <a:solidFill>
                                                <a:srgbClr val="4B515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rad>
                              <m:r>
                                <a:rPr lang="en-US" altLang="ko-KR" sz="2000" b="1" i="1">
                                  <a:solidFill>
                                    <a:srgbClr val="4B515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num>
                        <m:den>
                          <m:r>
                            <a:rPr lang="en-US" altLang="ko-KR" sz="2000" b="1" i="1">
                              <a:solidFill>
                                <a:srgbClr val="4B515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>
                              <a:solidFill>
                                <a:srgbClr val="4B515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solidFill>
                                <a:srgbClr val="4B515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ko-KR" altLang="ko-KR" sz="2000" b="1" i="1">
                                  <a:solidFill>
                                    <a:srgbClr val="4B51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ko-KR" altLang="ko-KR" sz="2000" b="1" i="1">
                                      <a:solidFill>
                                        <a:srgbClr val="4B515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1" i="1">
                                      <a:solidFill>
                                        <a:srgbClr val="4B515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US" altLang="ko-KR" sz="2000" b="1" i="1">
                                      <a:solidFill>
                                        <a:srgbClr val="4B515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000" b="1" i="1">
                                  <a:solidFill>
                                    <a:srgbClr val="4B515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altLang="ko-KR" sz="2000" b="1" i="1">
                              <a:solidFill>
                                <a:srgbClr val="4B515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600" b="1" dirty="0">
                  <a:solidFill>
                    <a:srgbClr val="4B5151"/>
                  </a:solidFill>
                </a:endParaRPr>
              </a:p>
              <a:p>
                <a:pPr algn="ctr"/>
                <a:endParaRPr lang="en-US" altLang="ko-KR" dirty="0"/>
              </a:p>
            </p:txBody>
          </p:sp>
        </mc:Choice>
        <mc:Fallback xmlns="">
          <p:sp>
            <p:nvSpPr>
              <p:cNvPr id="33" name="Text Placeholder 22">
                <a:extLst>
                  <a:ext uri="{FF2B5EF4-FFF2-40B4-BE49-F238E27FC236}">
                    <a16:creationId xmlns:a16="http://schemas.microsoft.com/office/drawing/2014/main" id="{70F0D28F-5586-4CBE-B8EC-1C93C70DF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07" y="2236261"/>
                <a:ext cx="5750560" cy="17124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CB8129C-87AA-4EC3-90A6-CCDB77ABD917}"/>
              </a:ext>
            </a:extLst>
          </p:cNvPr>
          <p:cNvSpPr txBox="1"/>
          <p:nvPr/>
        </p:nvSpPr>
        <p:spPr>
          <a:xfrm>
            <a:off x="1989968" y="1935900"/>
            <a:ext cx="7504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고딕" panose="020B0600000101010101" charset="-127"/>
                <a:cs typeface="나눔고딕" panose="020B0600000101010101" charset="-127"/>
              </a:rPr>
              <a:t>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1204F9-B485-46DE-9FF9-51970A740894}"/>
              </a:ext>
            </a:extLst>
          </p:cNvPr>
          <p:cNvSpPr txBox="1"/>
          <p:nvPr/>
        </p:nvSpPr>
        <p:spPr>
          <a:xfrm>
            <a:off x="2534407" y="4852040"/>
            <a:ext cx="33907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 = Instance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개수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2E1BA9-7718-4245-A4CA-1AF821453BE4}"/>
              </a:ext>
            </a:extLst>
          </p:cNvPr>
          <p:cNvSpPr txBox="1"/>
          <p:nvPr/>
        </p:nvSpPr>
        <p:spPr>
          <a:xfrm>
            <a:off x="2534407" y="5513706"/>
            <a:ext cx="3944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 =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algorithm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정확도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7F8493-EB62-404B-AA9D-C687B9C85969}"/>
              </a:ext>
            </a:extLst>
          </p:cNvPr>
          <p:cNvSpPr txBox="1"/>
          <p:nvPr/>
        </p:nvSpPr>
        <p:spPr>
          <a:xfrm>
            <a:off x="6196806" y="4802464"/>
            <a:ext cx="3753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Z =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신뢰도 값에 따른 정규분포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4ADEA2-AC1B-448F-B49F-E15B55F65D0A}"/>
              </a:ext>
            </a:extLst>
          </p:cNvPr>
          <p:cNvSpPr txBox="1"/>
          <p:nvPr/>
        </p:nvSpPr>
        <p:spPr>
          <a:xfrm>
            <a:off x="6601284" y="5330500"/>
            <a:ext cx="2672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 = 80% -&gt; z = 1.28</a:t>
            </a:r>
          </a:p>
          <a:p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 = 90% -&gt; z = 1.65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B58E8E-52C3-4280-BDA3-F06E5BA9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4A82BB-3B39-46A9-A9FE-6012389F722E}"/>
              </a:ext>
            </a:extLst>
          </p:cNvPr>
          <p:cNvSpPr txBox="1"/>
          <p:nvPr/>
        </p:nvSpPr>
        <p:spPr>
          <a:xfrm>
            <a:off x="7654526" y="2715583"/>
            <a:ext cx="2888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신뢰도에 따른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범위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C7210D77-196A-48A3-B5C4-5EB275DABE22}"/>
              </a:ext>
            </a:extLst>
          </p:cNvPr>
          <p:cNvSpPr/>
          <p:nvPr/>
        </p:nvSpPr>
        <p:spPr>
          <a:xfrm>
            <a:off x="6797520" y="2773246"/>
            <a:ext cx="563761" cy="373224"/>
          </a:xfrm>
          <a:prstGeom prst="rightArrow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875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D256CCE2-6E64-4124-8248-FF3620AC1AA4}"/>
              </a:ext>
            </a:extLst>
          </p:cNvPr>
          <p:cNvSpPr/>
          <p:nvPr/>
        </p:nvSpPr>
        <p:spPr>
          <a:xfrm>
            <a:off x="4344207" y="1485193"/>
            <a:ext cx="3299063" cy="595924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E1D4CB-A39A-42E9-937B-56A9C3A7AD06}"/>
              </a:ext>
            </a:extLst>
          </p:cNvPr>
          <p:cNvSpPr/>
          <p:nvPr/>
        </p:nvSpPr>
        <p:spPr>
          <a:xfrm>
            <a:off x="456822" y="151762"/>
            <a:ext cx="43797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True Performance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6B490-912D-4F43-B9EC-8DD64E766ACD}"/>
              </a:ext>
            </a:extLst>
          </p:cNvPr>
          <p:cNvSpPr txBox="1"/>
          <p:nvPr/>
        </p:nvSpPr>
        <p:spPr>
          <a:xfrm>
            <a:off x="4486583" y="1561577"/>
            <a:ext cx="309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 = 80%  -&gt;  z =  1.28</a:t>
            </a:r>
            <a:endParaRPr lang="ko-KR" altLang="en-US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A8A4CB76-C14E-442E-B109-DC3F14AE8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20535"/>
              </p:ext>
            </p:extLst>
          </p:nvPr>
        </p:nvGraphicFramePr>
        <p:xfrm>
          <a:off x="1319098" y="2313525"/>
          <a:ext cx="955380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9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2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12롯데마트행복Medium" panose="02020603020101020101" pitchFamily="18" charset="-127"/>
                          <a:ea typeface="12롯데마트행복Medium" panose="02020603020101020101" pitchFamily="18" charset="-127"/>
                        </a:rPr>
                        <a:t>Value</a:t>
                      </a:r>
                      <a:endParaRPr lang="ko-KR" altLang="en-US" sz="2400" b="0" dirty="0">
                        <a:latin typeface="12롯데마트행복Medium" panose="02020603020101020101" pitchFamily="18" charset="-127"/>
                        <a:ea typeface="12롯데마트행복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12롯데마트행복Medium" panose="02020603020101020101" pitchFamily="18" charset="-127"/>
                          <a:ea typeface="12롯데마트행복Medium" panose="02020603020101020101" pitchFamily="18" charset="-127"/>
                        </a:rPr>
                        <a:t>P</a:t>
                      </a:r>
                      <a:r>
                        <a:rPr lang="ko-KR" altLang="en-US" sz="2400" b="0" dirty="0">
                          <a:latin typeface="12롯데마트행복Medium" panose="02020603020101020101" pitchFamily="18" charset="-127"/>
                          <a:ea typeface="12롯데마트행복Medium" panose="02020603020101020101" pitchFamily="18" charset="-127"/>
                        </a:rPr>
                        <a:t>값 범위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99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 err="1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OneR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f = 84.086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79.769% &lt; P &lt; 88.181%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Z = 1.28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81420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 = 509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7088"/>
                  </a:ext>
                </a:extLst>
              </a:tr>
              <a:tr h="393799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Naïve Bayes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f = 84.675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80.371% &lt; P &lt; 88.725%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Z = 1.28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318398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 = 509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728934"/>
                  </a:ext>
                </a:extLst>
              </a:tr>
              <a:tr h="393799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Decision Tree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f = 83.783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78.938% &lt; P &lt; 88.353%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Z = 1.28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276718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 = 408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73391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D843FD-0396-4BCF-A823-8DA2C7F6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0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6822" y="151762"/>
            <a:ext cx="1444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Index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 rot="2700000">
            <a:off x="1678892" y="2062480"/>
            <a:ext cx="2402840" cy="2402840"/>
          </a:xfrm>
          <a:prstGeom prst="roundRect">
            <a:avLst>
              <a:gd name="adj" fmla="val 10272"/>
            </a:avLst>
          </a:prstGeom>
          <a:solidFill>
            <a:srgbClr val="43CBD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 rot="3600000">
            <a:off x="3799792" y="2115112"/>
            <a:ext cx="2402840" cy="2402840"/>
          </a:xfrm>
          <a:prstGeom prst="roundRect">
            <a:avLst>
              <a:gd name="adj" fmla="val 10272"/>
            </a:avLst>
          </a:prstGeom>
          <a:solidFill>
            <a:schemeClr val="tx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00000">
            <a:off x="6126398" y="2102546"/>
            <a:ext cx="2402840" cy="2402840"/>
          </a:xfrm>
          <a:prstGeom prst="roundRect">
            <a:avLst>
              <a:gd name="adj" fmla="val 10272"/>
            </a:avLst>
          </a:prstGeom>
          <a:solidFill>
            <a:schemeClr val="tx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 rot="2700000">
            <a:off x="8325992" y="2011860"/>
            <a:ext cx="2402840" cy="2402840"/>
          </a:xfrm>
          <a:prstGeom prst="roundRect">
            <a:avLst>
              <a:gd name="adj" fmla="val 10272"/>
            </a:avLst>
          </a:prstGeom>
          <a:solidFill>
            <a:srgbClr val="43CBD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780720" y="2799796"/>
            <a:ext cx="1878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About Domain</a:t>
            </a:r>
            <a:endParaRPr lang="en-US" altLang="ko-KR" sz="320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36126F28-4395-4F36-887A-D44CDAFFE796}"/>
              </a:ext>
            </a:extLst>
          </p:cNvPr>
          <p:cNvSpPr>
            <a:spLocks/>
          </p:cNvSpPr>
          <p:nvPr/>
        </p:nvSpPr>
        <p:spPr bwMode="auto">
          <a:xfrm>
            <a:off x="2863257" y="2103230"/>
            <a:ext cx="342565" cy="319821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9C6E5B-A01A-4FC7-8566-73B130C4DC52}"/>
              </a:ext>
            </a:extLst>
          </p:cNvPr>
          <p:cNvSpPr/>
          <p:nvPr/>
        </p:nvSpPr>
        <p:spPr>
          <a:xfrm>
            <a:off x="1365770" y="2229648"/>
            <a:ext cx="1922048" cy="560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01</a:t>
            </a:r>
            <a:endParaRPr lang="en-US" altLang="ko-KR" sz="2000" dirty="0">
              <a:solidFill>
                <a:prstClr val="white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6357D8-7ACC-459D-BFFE-E988A6FB37B4}"/>
              </a:ext>
            </a:extLst>
          </p:cNvPr>
          <p:cNvSpPr/>
          <p:nvPr/>
        </p:nvSpPr>
        <p:spPr>
          <a:xfrm>
            <a:off x="3387808" y="2351427"/>
            <a:ext cx="1922048" cy="560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02</a:t>
            </a:r>
            <a:endParaRPr lang="en-US" altLang="ko-KR" sz="2000" dirty="0">
              <a:solidFill>
                <a:prstClr val="white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2571A8-7097-4CE6-9226-A60F595E2C96}"/>
              </a:ext>
            </a:extLst>
          </p:cNvPr>
          <p:cNvSpPr/>
          <p:nvPr/>
        </p:nvSpPr>
        <p:spPr>
          <a:xfrm>
            <a:off x="5793450" y="2351427"/>
            <a:ext cx="1922048" cy="560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03</a:t>
            </a:r>
            <a:endParaRPr lang="en-US" altLang="ko-KR" sz="2000" dirty="0">
              <a:solidFill>
                <a:prstClr val="white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02ACDB-7BE9-40F3-9113-92B4F86C200C}"/>
              </a:ext>
            </a:extLst>
          </p:cNvPr>
          <p:cNvSpPr/>
          <p:nvPr/>
        </p:nvSpPr>
        <p:spPr>
          <a:xfrm>
            <a:off x="7952571" y="2263141"/>
            <a:ext cx="1922048" cy="560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04</a:t>
            </a:r>
            <a:endParaRPr lang="en-US" altLang="ko-KR" sz="2000" dirty="0">
              <a:solidFill>
                <a:prstClr val="white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594FD1A-4CF2-4933-8363-D1E26FFF51F7}"/>
              </a:ext>
            </a:extLst>
          </p:cNvPr>
          <p:cNvSpPr/>
          <p:nvPr/>
        </p:nvSpPr>
        <p:spPr>
          <a:xfrm>
            <a:off x="3909997" y="2830138"/>
            <a:ext cx="1922048" cy="79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Analysis</a:t>
            </a:r>
            <a:endParaRPr lang="en-US" altLang="ko-KR" sz="320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01E436B-0BC6-4F51-8F03-7F68BE076FA2}"/>
              </a:ext>
            </a:extLst>
          </p:cNvPr>
          <p:cNvSpPr/>
          <p:nvPr/>
        </p:nvSpPr>
        <p:spPr>
          <a:xfrm>
            <a:off x="6170241" y="2830138"/>
            <a:ext cx="1922048" cy="87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Demo</a:t>
            </a:r>
            <a:endParaRPr lang="en-US" altLang="ko-KR" sz="360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2190A2-702C-42AE-99FB-9BB502514015}"/>
              </a:ext>
            </a:extLst>
          </p:cNvPr>
          <p:cNvSpPr/>
          <p:nvPr/>
        </p:nvSpPr>
        <p:spPr>
          <a:xfrm>
            <a:off x="8542201" y="2782806"/>
            <a:ext cx="1922048" cy="87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prstClr val="white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Q &amp; A</a:t>
            </a:r>
            <a:endParaRPr lang="en-US" altLang="ko-KR" sz="3600" dirty="0">
              <a:solidFill>
                <a:prstClr val="white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5C4153-FCCB-4845-A80F-D0B569802030}"/>
              </a:ext>
            </a:extLst>
          </p:cNvPr>
          <p:cNvSpPr/>
          <p:nvPr/>
        </p:nvSpPr>
        <p:spPr>
          <a:xfrm>
            <a:off x="1613356" y="4990280"/>
            <a:ext cx="2193596" cy="140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Project Name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Pre-Processing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Attributes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0B4401-FC3F-4E2F-A76E-181A0FB71B19}"/>
              </a:ext>
            </a:extLst>
          </p:cNvPr>
          <p:cNvSpPr/>
          <p:nvPr/>
        </p:nvSpPr>
        <p:spPr>
          <a:xfrm>
            <a:off x="3917204" y="4990280"/>
            <a:ext cx="2470425" cy="1681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Learning Curve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True Performance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ANOVA Test</a:t>
            </a:r>
          </a:p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711F43-A6FD-44DF-A3FC-9BB3EB787762}"/>
              </a:ext>
            </a:extLst>
          </p:cNvPr>
          <p:cNvSpPr/>
          <p:nvPr/>
        </p:nvSpPr>
        <p:spPr>
          <a:xfrm>
            <a:off x="6459852" y="5107185"/>
            <a:ext cx="2193596" cy="9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Home Page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WPF GUI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848F38-3727-4B92-B585-E6ABE1557092}"/>
              </a:ext>
            </a:extLst>
          </p:cNvPr>
          <p:cNvSpPr/>
          <p:nvPr/>
        </p:nvSpPr>
        <p:spPr>
          <a:xfrm>
            <a:off x="8609247" y="5166433"/>
            <a:ext cx="2193596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Q &amp; A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0B54266-0184-4695-92A7-C56705BAB4AE}"/>
              </a:ext>
            </a:extLst>
          </p:cNvPr>
          <p:cNvSpPr>
            <a:spLocks/>
          </p:cNvSpPr>
          <p:nvPr/>
        </p:nvSpPr>
        <p:spPr bwMode="auto">
          <a:xfrm>
            <a:off x="5138573" y="2158939"/>
            <a:ext cx="342565" cy="319821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779C0675-B19D-486C-A810-93E37CA1F59E}"/>
              </a:ext>
            </a:extLst>
          </p:cNvPr>
          <p:cNvSpPr>
            <a:spLocks/>
          </p:cNvSpPr>
          <p:nvPr/>
        </p:nvSpPr>
        <p:spPr bwMode="auto">
          <a:xfrm>
            <a:off x="7034101" y="2086556"/>
            <a:ext cx="342565" cy="319821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3689ECB-4986-4C10-A19B-D362EE9E5FB6}"/>
              </a:ext>
            </a:extLst>
          </p:cNvPr>
          <p:cNvSpPr>
            <a:spLocks/>
          </p:cNvSpPr>
          <p:nvPr/>
        </p:nvSpPr>
        <p:spPr bwMode="auto">
          <a:xfrm>
            <a:off x="9477709" y="2077138"/>
            <a:ext cx="342565" cy="319821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69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BD6DD503-442A-4C31-AFC9-934144E9B563}"/>
              </a:ext>
            </a:extLst>
          </p:cNvPr>
          <p:cNvSpPr/>
          <p:nvPr/>
        </p:nvSpPr>
        <p:spPr>
          <a:xfrm>
            <a:off x="4344207" y="1485193"/>
            <a:ext cx="3299063" cy="595924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E1D4CB-A39A-42E9-937B-56A9C3A7AD06}"/>
              </a:ext>
            </a:extLst>
          </p:cNvPr>
          <p:cNvSpPr/>
          <p:nvPr/>
        </p:nvSpPr>
        <p:spPr>
          <a:xfrm>
            <a:off x="456822" y="151762"/>
            <a:ext cx="43797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True Performance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6B490-912D-4F43-B9EC-8DD64E766ACD}"/>
              </a:ext>
            </a:extLst>
          </p:cNvPr>
          <p:cNvSpPr txBox="1"/>
          <p:nvPr/>
        </p:nvSpPr>
        <p:spPr>
          <a:xfrm>
            <a:off x="4486583" y="1561577"/>
            <a:ext cx="309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 = 90%  -&gt;  z =  1.65</a:t>
            </a:r>
            <a:endParaRPr lang="ko-KR" altLang="en-US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A8A4CB76-C14E-442E-B109-DC3F14AE8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650559"/>
              </p:ext>
            </p:extLst>
          </p:nvPr>
        </p:nvGraphicFramePr>
        <p:xfrm>
          <a:off x="1319098" y="2313525"/>
          <a:ext cx="955380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9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2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12롯데마트행복Medium" panose="02020603020101020101" pitchFamily="18" charset="-127"/>
                          <a:ea typeface="12롯데마트행복Medium" panose="02020603020101020101" pitchFamily="18" charset="-127"/>
                        </a:rPr>
                        <a:t>Value</a:t>
                      </a:r>
                      <a:endParaRPr lang="ko-KR" altLang="en-US" sz="2400" b="0" dirty="0">
                        <a:latin typeface="12롯데마트행복Medium" panose="02020603020101020101" pitchFamily="18" charset="-127"/>
                        <a:ea typeface="12롯데마트행복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12롯데마트행복Medium" panose="02020603020101020101" pitchFamily="18" charset="-127"/>
                          <a:ea typeface="12롯데마트행복Medium" panose="02020603020101020101" pitchFamily="18" charset="-127"/>
                        </a:rPr>
                        <a:t>P</a:t>
                      </a:r>
                      <a:r>
                        <a:rPr lang="ko-KR" altLang="en-US" sz="2400" b="0" dirty="0">
                          <a:latin typeface="12롯데마트행복Medium" panose="02020603020101020101" pitchFamily="18" charset="-127"/>
                          <a:ea typeface="12롯데마트행복Medium" panose="02020603020101020101" pitchFamily="18" charset="-127"/>
                        </a:rPr>
                        <a:t>값 범위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99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 err="1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OneR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f = 84.086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77.278% &lt; P &lt; 90.525%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Z = 1.65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081420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 = 509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7088"/>
                  </a:ext>
                </a:extLst>
              </a:tr>
              <a:tr h="393799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Naïve Bayes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f = 84.675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80.005% &lt; P &lt; 93.097%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Z = 1.65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318398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 = 509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728934"/>
                  </a:ext>
                </a:extLst>
              </a:tr>
              <a:tr h="393799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Decision Tree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f = 83.783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76.150% &lt; P &lt; 90.959%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Z = 1.65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276718"/>
                  </a:ext>
                </a:extLst>
              </a:tr>
              <a:tr h="3937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 = 408</a:t>
                      </a:r>
                      <a:endParaRPr lang="ko-KR" altLang="en-US" sz="20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73391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B99BD4-A662-46E0-B73E-147D537B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828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A37B5CB-3CF8-4D5C-A122-537DEB8CB43D}"/>
              </a:ext>
            </a:extLst>
          </p:cNvPr>
          <p:cNvSpPr/>
          <p:nvPr/>
        </p:nvSpPr>
        <p:spPr>
          <a:xfrm>
            <a:off x="6891106" y="1764451"/>
            <a:ext cx="3641855" cy="1107996"/>
          </a:xfrm>
          <a:prstGeom prst="roundRect">
            <a:avLst>
              <a:gd name="adj" fmla="val 6775"/>
            </a:avLst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E1D4CB-A39A-42E9-937B-56A9C3A7AD06}"/>
              </a:ext>
            </a:extLst>
          </p:cNvPr>
          <p:cNvSpPr/>
          <p:nvPr/>
        </p:nvSpPr>
        <p:spPr>
          <a:xfrm>
            <a:off x="456822" y="151762"/>
            <a:ext cx="28825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ANOVA Test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8BE2C5-018C-44F9-BD47-4CE6A5615125}"/>
              </a:ext>
            </a:extLst>
          </p:cNvPr>
          <p:cNvGrpSpPr/>
          <p:nvPr/>
        </p:nvGrpSpPr>
        <p:grpSpPr>
          <a:xfrm>
            <a:off x="963365" y="1410889"/>
            <a:ext cx="5693451" cy="1107996"/>
            <a:chOff x="820032" y="1683625"/>
            <a:chExt cx="1464807" cy="11079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259DEF-CA91-4261-A2EB-F4D9259854E7}"/>
                </a:ext>
              </a:extLst>
            </p:cNvPr>
            <p:cNvSpPr txBox="1"/>
            <p:nvPr/>
          </p:nvSpPr>
          <p:spPr>
            <a:xfrm>
              <a:off x="949746" y="2083735"/>
              <a:ext cx="13350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ANOVA </a:t>
              </a:r>
              <a:r>
                <a:rPr lang="en-US" altLang="ko-KR" sz="36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en-US" altLang="ko-KR" sz="32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Single Factor</a:t>
              </a:r>
              <a:endParaRPr lang="ko-KR" altLang="en-US" sz="4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0AFB89-9014-4213-8B04-AFE8FA02B112}"/>
                </a:ext>
              </a:extLst>
            </p:cNvPr>
            <p:cNvSpPr txBox="1"/>
            <p:nvPr/>
          </p:nvSpPr>
          <p:spPr>
            <a:xfrm>
              <a:off x="820032" y="1683625"/>
              <a:ext cx="191715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6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나눔고딕" panose="020B0600000101010101"/>
                  <a:cs typeface="나눔고딕" panose="020B0600000101010101" charset="-127"/>
                </a:rPr>
                <a:t>“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994C977-371A-4410-85F3-9F1230C4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683" y="3487266"/>
            <a:ext cx="4415834" cy="2755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76B7D8-3268-452E-8115-ADF0710E8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719" y="3487266"/>
            <a:ext cx="4415834" cy="27559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D7A851-91EA-4C8E-8E91-9C3A724D7EA7}"/>
              </a:ext>
            </a:extLst>
          </p:cNvPr>
          <p:cNvSpPr txBox="1"/>
          <p:nvPr/>
        </p:nvSpPr>
        <p:spPr>
          <a:xfrm>
            <a:off x="7054400" y="1957334"/>
            <a:ext cx="3315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Instance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번호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±1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개씩 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Dataset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생성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86BCCA94-5F79-495F-B4AF-C37FB4BC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17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610FD582-2B56-4053-AF97-67EA1D41B1A1}"/>
              </a:ext>
            </a:extLst>
          </p:cNvPr>
          <p:cNvSpPr/>
          <p:nvPr/>
        </p:nvSpPr>
        <p:spPr>
          <a:xfrm>
            <a:off x="8710294" y="1311741"/>
            <a:ext cx="2137685" cy="461666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B3BEF92A-5636-4ACB-ACA4-F37C39C85FC2}"/>
              </a:ext>
            </a:extLst>
          </p:cNvPr>
          <p:cNvSpPr/>
          <p:nvPr/>
        </p:nvSpPr>
        <p:spPr>
          <a:xfrm>
            <a:off x="5020760" y="1311741"/>
            <a:ext cx="2137685" cy="461666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07CBF7C2-65EA-47E9-8815-F839534EFBEA}"/>
              </a:ext>
            </a:extLst>
          </p:cNvPr>
          <p:cNvSpPr/>
          <p:nvPr/>
        </p:nvSpPr>
        <p:spPr>
          <a:xfrm>
            <a:off x="1795444" y="1311742"/>
            <a:ext cx="1228925" cy="461666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E1D4CB-A39A-42E9-937B-56A9C3A7AD06}"/>
              </a:ext>
            </a:extLst>
          </p:cNvPr>
          <p:cNvSpPr/>
          <p:nvPr/>
        </p:nvSpPr>
        <p:spPr>
          <a:xfrm>
            <a:off x="456822" y="151762"/>
            <a:ext cx="28825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ANOVA Test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B2EA4EE-70F8-4DAC-A481-9163B6B35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908542"/>
              </p:ext>
            </p:extLst>
          </p:nvPr>
        </p:nvGraphicFramePr>
        <p:xfrm>
          <a:off x="652763" y="1902716"/>
          <a:ext cx="3514286" cy="4539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919">
                  <a:extLst>
                    <a:ext uri="{9D8B030D-6E8A-4147-A177-3AD203B41FA5}">
                      <a16:colId xmlns:a16="http://schemas.microsoft.com/office/drawing/2014/main" val="3822538112"/>
                    </a:ext>
                  </a:extLst>
                </a:gridCol>
                <a:gridCol w="1623367">
                  <a:extLst>
                    <a:ext uri="{9D8B030D-6E8A-4147-A177-3AD203B41FA5}">
                      <a16:colId xmlns:a16="http://schemas.microsoft.com/office/drawing/2014/main" val="4271187197"/>
                    </a:ext>
                  </a:extLst>
                </a:gridCol>
              </a:tblGrid>
              <a:tr h="214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Instance Number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Accuracy (%)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53856"/>
                  </a:ext>
                </a:extLst>
              </a:tr>
              <a:tr h="380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500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416248"/>
                  </a:ext>
                </a:extLst>
              </a:tr>
              <a:tr h="393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501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83.832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950897"/>
                  </a:ext>
                </a:extLst>
              </a:tr>
              <a:tr h="405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502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83.864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999666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503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84.095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1597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504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83.531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797478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505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84.158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710047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506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82.411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830194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507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84.220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64604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508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83.464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840400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509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84.086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9192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62C595-DE30-4A15-8FF5-2940C1E69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34679"/>
              </p:ext>
            </p:extLst>
          </p:nvPr>
        </p:nvGraphicFramePr>
        <p:xfrm>
          <a:off x="4314343" y="1902716"/>
          <a:ext cx="3514286" cy="4539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919">
                  <a:extLst>
                    <a:ext uri="{9D8B030D-6E8A-4147-A177-3AD203B41FA5}">
                      <a16:colId xmlns:a16="http://schemas.microsoft.com/office/drawing/2014/main" val="3822538112"/>
                    </a:ext>
                  </a:extLst>
                </a:gridCol>
                <a:gridCol w="1623367">
                  <a:extLst>
                    <a:ext uri="{9D8B030D-6E8A-4147-A177-3AD203B41FA5}">
                      <a16:colId xmlns:a16="http://schemas.microsoft.com/office/drawing/2014/main" val="4271187197"/>
                    </a:ext>
                  </a:extLst>
                </a:gridCol>
              </a:tblGrid>
              <a:tr h="214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Instance Number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Accuracy (%)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53856"/>
                  </a:ext>
                </a:extLst>
              </a:tr>
              <a:tr h="380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500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416248"/>
                  </a:ext>
                </a:extLst>
              </a:tr>
              <a:tr h="393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501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83.632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950897"/>
                  </a:ext>
                </a:extLst>
              </a:tr>
              <a:tr h="405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502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83.864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999666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503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83.697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1597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504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81.547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797478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505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84.356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710047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506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83.201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830194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507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82.643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64604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508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84.842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840400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509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84.675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9192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B8B23D9-F398-459F-8117-FB1964BC3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272707"/>
              </p:ext>
            </p:extLst>
          </p:nvPr>
        </p:nvGraphicFramePr>
        <p:xfrm>
          <a:off x="7975922" y="1902716"/>
          <a:ext cx="3514286" cy="4539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919">
                  <a:extLst>
                    <a:ext uri="{9D8B030D-6E8A-4147-A177-3AD203B41FA5}">
                      <a16:colId xmlns:a16="http://schemas.microsoft.com/office/drawing/2014/main" val="3822538112"/>
                    </a:ext>
                  </a:extLst>
                </a:gridCol>
                <a:gridCol w="1623367">
                  <a:extLst>
                    <a:ext uri="{9D8B030D-6E8A-4147-A177-3AD203B41FA5}">
                      <a16:colId xmlns:a16="http://schemas.microsoft.com/office/drawing/2014/main" val="4271187197"/>
                    </a:ext>
                  </a:extLst>
                </a:gridCol>
              </a:tblGrid>
              <a:tr h="214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Instance Number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Accuracy (%)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53856"/>
                  </a:ext>
                </a:extLst>
              </a:tr>
              <a:tr h="380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404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82.630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416248"/>
                  </a:ext>
                </a:extLst>
              </a:tr>
              <a:tr h="393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405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84.653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950897"/>
                  </a:ext>
                </a:extLst>
              </a:tr>
              <a:tr h="405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406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83.950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999666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407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83.251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1597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408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83.783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797478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409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83.578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710047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410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84.596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830194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411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84.634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64604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412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84.184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840400"/>
                  </a:ext>
                </a:extLst>
              </a:tr>
              <a:tr h="379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413</a:t>
                      </a:r>
                      <a:endParaRPr lang="ko-KR" altLang="en-US" sz="18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83.300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89192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62742F0-3744-4C5E-B840-56D4BD97A647}"/>
              </a:ext>
            </a:extLst>
          </p:cNvPr>
          <p:cNvSpPr txBox="1"/>
          <p:nvPr/>
        </p:nvSpPr>
        <p:spPr>
          <a:xfrm>
            <a:off x="2000093" y="1311746"/>
            <a:ext cx="965474" cy="461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OneR</a:t>
            </a:r>
            <a:endParaRPr lang="ko-KR" altLang="en-US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97A8B-F761-4A52-A0E7-83FA82CE6C23}"/>
              </a:ext>
            </a:extLst>
          </p:cNvPr>
          <p:cNvSpPr txBox="1"/>
          <p:nvPr/>
        </p:nvSpPr>
        <p:spPr>
          <a:xfrm>
            <a:off x="8868635" y="1311746"/>
            <a:ext cx="195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Decision Tree</a:t>
            </a:r>
            <a:endParaRPr lang="ko-KR" altLang="en-US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3C15B-30F3-4E0E-B155-A3EDECA5632F}"/>
              </a:ext>
            </a:extLst>
          </p:cNvPr>
          <p:cNvSpPr txBox="1"/>
          <p:nvPr/>
        </p:nvSpPr>
        <p:spPr>
          <a:xfrm>
            <a:off x="5185091" y="1311742"/>
            <a:ext cx="182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Naïve Bayes</a:t>
            </a:r>
            <a:endParaRPr lang="ko-KR" altLang="en-US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4D6E40-8FBD-4ED3-AC98-54B7826E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47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6" name="직사각형 545"/>
          <p:cNvSpPr/>
          <p:nvPr/>
        </p:nvSpPr>
        <p:spPr>
          <a:xfrm>
            <a:off x="1089382" y="2139649"/>
            <a:ext cx="2232000" cy="72000"/>
          </a:xfrm>
          <a:prstGeom prst="rect">
            <a:avLst/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7" name="육각형 546"/>
          <p:cNvSpPr/>
          <p:nvPr/>
        </p:nvSpPr>
        <p:spPr>
          <a:xfrm rot="16200000">
            <a:off x="4532042" y="2031190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8" name="육각형 547"/>
          <p:cNvSpPr/>
          <p:nvPr/>
        </p:nvSpPr>
        <p:spPr>
          <a:xfrm rot="16200000">
            <a:off x="5158660" y="3080050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9" name="육각형 548"/>
          <p:cNvSpPr/>
          <p:nvPr/>
        </p:nvSpPr>
        <p:spPr>
          <a:xfrm rot="16200000">
            <a:off x="5805596" y="2031190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DC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0" name="육각형 549"/>
          <p:cNvSpPr/>
          <p:nvPr/>
        </p:nvSpPr>
        <p:spPr>
          <a:xfrm rot="16200000">
            <a:off x="6416755" y="3118125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DC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1" name="육각형 550"/>
          <p:cNvSpPr/>
          <p:nvPr/>
        </p:nvSpPr>
        <p:spPr>
          <a:xfrm rot="16200000">
            <a:off x="5788246" y="4193998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DC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52" name="육각형 551"/>
          <p:cNvSpPr/>
          <p:nvPr/>
        </p:nvSpPr>
        <p:spPr>
          <a:xfrm rot="16200000">
            <a:off x="4540090" y="4193998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3" name="직사각형 552"/>
          <p:cNvSpPr/>
          <p:nvPr/>
        </p:nvSpPr>
        <p:spPr>
          <a:xfrm>
            <a:off x="8569641" y="2007892"/>
            <a:ext cx="2429152" cy="11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Sum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= 837.665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Average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= 83.766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Variance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= 0.2913</a:t>
            </a:r>
          </a:p>
        </p:txBody>
      </p:sp>
      <p:cxnSp>
        <p:nvCxnSpPr>
          <p:cNvPr id="554" name="직선 연결선 553"/>
          <p:cNvCxnSpPr/>
          <p:nvPr/>
        </p:nvCxnSpPr>
        <p:spPr>
          <a:xfrm>
            <a:off x="7406870" y="2552175"/>
            <a:ext cx="72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직선 연결선 555"/>
          <p:cNvCxnSpPr>
            <a:cxnSpLocks/>
          </p:cNvCxnSpPr>
          <p:nvPr/>
        </p:nvCxnSpPr>
        <p:spPr>
          <a:xfrm>
            <a:off x="7847860" y="3781887"/>
            <a:ext cx="803492" cy="2534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직선 연결선 557"/>
          <p:cNvCxnSpPr/>
          <p:nvPr/>
        </p:nvCxnSpPr>
        <p:spPr>
          <a:xfrm>
            <a:off x="7085564" y="5155641"/>
            <a:ext cx="1037406" cy="452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직선 연결선 558"/>
          <p:cNvCxnSpPr/>
          <p:nvPr/>
        </p:nvCxnSpPr>
        <p:spPr>
          <a:xfrm flipH="1">
            <a:off x="3521971" y="2671257"/>
            <a:ext cx="8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0" name="직사각형 559"/>
          <p:cNvSpPr/>
          <p:nvPr/>
        </p:nvSpPr>
        <p:spPr>
          <a:xfrm>
            <a:off x="1193207" y="2449747"/>
            <a:ext cx="2429152" cy="858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0.18094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기각치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3.3541</a:t>
            </a:r>
          </a:p>
        </p:txBody>
      </p:sp>
      <p:cxnSp>
        <p:nvCxnSpPr>
          <p:cNvPr id="561" name="직선 연결선 560"/>
          <p:cNvCxnSpPr/>
          <p:nvPr/>
        </p:nvCxnSpPr>
        <p:spPr>
          <a:xfrm flipH="1">
            <a:off x="3521971" y="4854672"/>
            <a:ext cx="8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" name="직사각형 562"/>
          <p:cNvSpPr/>
          <p:nvPr/>
        </p:nvSpPr>
        <p:spPr>
          <a:xfrm>
            <a:off x="5290485" y="3286854"/>
            <a:ext cx="1014765" cy="558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ANOVA</a:t>
            </a:r>
          </a:p>
        </p:txBody>
      </p:sp>
      <p:sp>
        <p:nvSpPr>
          <p:cNvPr id="573" name="직사각형 572"/>
          <p:cNvSpPr/>
          <p:nvPr/>
        </p:nvSpPr>
        <p:spPr>
          <a:xfrm>
            <a:off x="1089382" y="2139649"/>
            <a:ext cx="1196347" cy="720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4" name="TextBox 573"/>
          <p:cNvSpPr txBox="1"/>
          <p:nvPr/>
        </p:nvSpPr>
        <p:spPr>
          <a:xfrm>
            <a:off x="3420101" y="2007892"/>
            <a:ext cx="58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135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95</a:t>
            </a:r>
            <a:r>
              <a:rPr lang="en-US" altLang="ko-KR" sz="1050" dirty="0">
                <a:solidFill>
                  <a:srgbClr val="3135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%</a:t>
            </a:r>
            <a:endParaRPr lang="en-US" altLang="ko-KR" sz="600" dirty="0">
              <a:solidFill>
                <a:srgbClr val="31354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9A7884-A307-4C52-A411-2F0E8C49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B0C266C-E5E8-4E23-87B9-6D80993B2D8A}"/>
              </a:ext>
            </a:extLst>
          </p:cNvPr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52141-046A-4AAF-883F-BE4EAB24A432}"/>
              </a:ext>
            </a:extLst>
          </p:cNvPr>
          <p:cNvSpPr/>
          <p:nvPr/>
        </p:nvSpPr>
        <p:spPr>
          <a:xfrm>
            <a:off x="456822" y="151762"/>
            <a:ext cx="28825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ANOVA Test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82887-C327-47F4-8322-284CFCC0583C}"/>
              </a:ext>
            </a:extLst>
          </p:cNvPr>
          <p:cNvSpPr txBox="1"/>
          <p:nvPr/>
        </p:nvSpPr>
        <p:spPr>
          <a:xfrm>
            <a:off x="6146670" y="2413322"/>
            <a:ext cx="78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OneR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A3F6EC-C630-4DFD-8BEF-35C694A3E445}"/>
              </a:ext>
            </a:extLst>
          </p:cNvPr>
          <p:cNvSpPr txBox="1"/>
          <p:nvPr/>
        </p:nvSpPr>
        <p:spPr>
          <a:xfrm>
            <a:off x="6711033" y="3388983"/>
            <a:ext cx="782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Naïve </a:t>
            </a:r>
          </a:p>
          <a:p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Bayes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09FAE7-2C79-4637-BEAA-FEEC3C9D4584}"/>
              </a:ext>
            </a:extLst>
          </p:cNvPr>
          <p:cNvSpPr txBox="1"/>
          <p:nvPr/>
        </p:nvSpPr>
        <p:spPr>
          <a:xfrm>
            <a:off x="5927414" y="4478532"/>
            <a:ext cx="106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Decision</a:t>
            </a:r>
          </a:p>
          <a:p>
            <a:pPr algn="ctr"/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Tree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9693EA-A518-4C65-BFAE-7F35DAC1711D}"/>
              </a:ext>
            </a:extLst>
          </p:cNvPr>
          <p:cNvSpPr txBox="1"/>
          <p:nvPr/>
        </p:nvSpPr>
        <p:spPr>
          <a:xfrm>
            <a:off x="4804230" y="2399926"/>
            <a:ext cx="3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F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410370-8E3B-4D62-80E6-353DF989EFEC}"/>
              </a:ext>
            </a:extLst>
          </p:cNvPr>
          <p:cNvSpPr txBox="1"/>
          <p:nvPr/>
        </p:nvSpPr>
        <p:spPr>
          <a:xfrm>
            <a:off x="4943339" y="2531768"/>
            <a:ext cx="73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05,2,27</a:t>
            </a:r>
            <a:endParaRPr lang="ko-KR" altLang="en-US" sz="12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11ADD0-A936-43AB-A780-D5D6C0C66294}"/>
              </a:ext>
            </a:extLst>
          </p:cNvPr>
          <p:cNvSpPr txBox="1"/>
          <p:nvPr/>
        </p:nvSpPr>
        <p:spPr>
          <a:xfrm>
            <a:off x="4791590" y="4565855"/>
            <a:ext cx="3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F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D60E25-6DA0-4403-BE68-EE80F18A85B2}"/>
              </a:ext>
            </a:extLst>
          </p:cNvPr>
          <p:cNvSpPr txBox="1"/>
          <p:nvPr/>
        </p:nvSpPr>
        <p:spPr>
          <a:xfrm>
            <a:off x="4930699" y="4697697"/>
            <a:ext cx="742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01,2,27</a:t>
            </a:r>
            <a:endParaRPr lang="ko-KR" altLang="en-US" sz="12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DE79315-1555-4450-930E-63B1D8DA8DE0}"/>
              </a:ext>
            </a:extLst>
          </p:cNvPr>
          <p:cNvSpPr/>
          <p:nvPr/>
        </p:nvSpPr>
        <p:spPr>
          <a:xfrm>
            <a:off x="1089382" y="4271735"/>
            <a:ext cx="2232000" cy="72000"/>
          </a:xfrm>
          <a:prstGeom prst="rect">
            <a:avLst/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D820E2E-3C2C-45C6-95E2-E1CCA77458C0}"/>
              </a:ext>
            </a:extLst>
          </p:cNvPr>
          <p:cNvSpPr/>
          <p:nvPr/>
        </p:nvSpPr>
        <p:spPr>
          <a:xfrm>
            <a:off x="1089381" y="4271735"/>
            <a:ext cx="2013563" cy="720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D0CD0E-4EF9-4DE9-815E-BC8EF7BB8192}"/>
              </a:ext>
            </a:extLst>
          </p:cNvPr>
          <p:cNvSpPr txBox="1"/>
          <p:nvPr/>
        </p:nvSpPr>
        <p:spPr>
          <a:xfrm>
            <a:off x="3420101" y="4139978"/>
            <a:ext cx="58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135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99</a:t>
            </a:r>
            <a:r>
              <a:rPr lang="en-US" altLang="ko-KR" sz="1050" dirty="0">
                <a:solidFill>
                  <a:srgbClr val="3135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%</a:t>
            </a:r>
            <a:endParaRPr lang="en-US" altLang="ko-KR" sz="600" dirty="0">
              <a:solidFill>
                <a:srgbClr val="31354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7FCB585-2D9B-4D21-BBAB-3CA62390A870}"/>
              </a:ext>
            </a:extLst>
          </p:cNvPr>
          <p:cNvSpPr/>
          <p:nvPr/>
        </p:nvSpPr>
        <p:spPr>
          <a:xfrm>
            <a:off x="9024925" y="3530070"/>
            <a:ext cx="2110283" cy="11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Sum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= 837.262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Average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= 83.726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Variance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= 1.1024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3EB941-91FC-4840-9C6D-A98FB28F4015}"/>
              </a:ext>
            </a:extLst>
          </p:cNvPr>
          <p:cNvSpPr/>
          <p:nvPr/>
        </p:nvSpPr>
        <p:spPr>
          <a:xfrm>
            <a:off x="8479030" y="5069798"/>
            <a:ext cx="2429152" cy="11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Sum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= 839.244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Average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= 83.924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Variance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= 0.4251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A3883D9-C2B4-4DEF-B192-E9AE6996C760}"/>
              </a:ext>
            </a:extLst>
          </p:cNvPr>
          <p:cNvSpPr/>
          <p:nvPr/>
        </p:nvSpPr>
        <p:spPr>
          <a:xfrm>
            <a:off x="1193207" y="4695482"/>
            <a:ext cx="2429152" cy="858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0.18094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기각치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5.4881</a:t>
            </a:r>
          </a:p>
        </p:txBody>
      </p:sp>
    </p:spTree>
    <p:extLst>
      <p:ext uri="{BB962C8B-B14F-4D97-AF65-F5344CB8AC3E}">
        <p14:creationId xmlns:p14="http://schemas.microsoft.com/office/powerpoint/2010/main" val="1604904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8C5A3D-76F3-4B1F-9CE9-3C0370827F3A}"/>
              </a:ext>
            </a:extLst>
          </p:cNvPr>
          <p:cNvSpPr txBox="1"/>
          <p:nvPr/>
        </p:nvSpPr>
        <p:spPr>
          <a:xfrm>
            <a:off x="4726266" y="3170141"/>
            <a:ext cx="2988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Demo</a:t>
            </a:r>
            <a:endParaRPr lang="ko-KR" altLang="en-US" sz="7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B1F1CC-C928-441B-9393-125D7097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EE59B7-1435-4C94-99F7-98EF4ED1D7B8}"/>
              </a:ext>
            </a:extLst>
          </p:cNvPr>
          <p:cNvSpPr/>
          <p:nvPr/>
        </p:nvSpPr>
        <p:spPr>
          <a:xfrm>
            <a:off x="456822" y="151762"/>
            <a:ext cx="14830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Demo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051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nitor icon png에 대한 이미지 검색결과">
            <a:extLst>
              <a:ext uri="{FF2B5EF4-FFF2-40B4-BE49-F238E27FC236}">
                <a16:creationId xmlns:a16="http://schemas.microsoft.com/office/drawing/2014/main" id="{240968B4-5A41-44E7-BF8F-8E9E419F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88" y="1789685"/>
            <a:ext cx="3445938" cy="34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9A7884-A307-4C52-A411-2F0E8C49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B0C266C-E5E8-4E23-87B9-6D80993B2D8A}"/>
              </a:ext>
            </a:extLst>
          </p:cNvPr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52141-046A-4AAF-883F-BE4EAB24A432}"/>
              </a:ext>
            </a:extLst>
          </p:cNvPr>
          <p:cNvSpPr/>
          <p:nvPr/>
        </p:nvSpPr>
        <p:spPr>
          <a:xfrm>
            <a:off x="456822" y="151762"/>
            <a:ext cx="14830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Demo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EAD91-E9B3-4A05-8300-3FDEA4C3F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" r="864" b="3234"/>
          <a:stretch/>
        </p:blipFill>
        <p:spPr>
          <a:xfrm>
            <a:off x="3558667" y="2091980"/>
            <a:ext cx="3124205" cy="2239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0E6B4C-3575-4B1C-ACA6-E98F14DEA996}"/>
              </a:ext>
            </a:extLst>
          </p:cNvPr>
          <p:cNvSpPr txBox="1"/>
          <p:nvPr/>
        </p:nvSpPr>
        <p:spPr>
          <a:xfrm>
            <a:off x="4518737" y="1342007"/>
            <a:ext cx="123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7365DF-7BEC-42F9-9843-DC820BADC4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9" y="2872029"/>
            <a:ext cx="891663" cy="928665"/>
          </a:xfrm>
          <a:prstGeom prst="rect">
            <a:avLst/>
          </a:prstGeom>
        </p:spPr>
      </p:pic>
      <p:pic>
        <p:nvPicPr>
          <p:cNvPr id="25" name="Picture 2" descr="관련 이미지">
            <a:extLst>
              <a:ext uri="{FF2B5EF4-FFF2-40B4-BE49-F238E27FC236}">
                <a16:creationId xmlns:a16="http://schemas.microsoft.com/office/drawing/2014/main" id="{BD3E87EB-ADEC-4410-B070-920875E58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80" y="2294352"/>
            <a:ext cx="1380606" cy="220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D7F18D68-C26B-43A4-A7EE-830DF3A59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 bwMode="auto">
          <a:xfrm>
            <a:off x="6682872" y="5366947"/>
            <a:ext cx="1727098" cy="83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DCABD6-FB2A-449F-A73B-380E50DF7630}"/>
              </a:ext>
            </a:extLst>
          </p:cNvPr>
          <p:cNvSpPr txBox="1"/>
          <p:nvPr/>
        </p:nvSpPr>
        <p:spPr>
          <a:xfrm>
            <a:off x="9276479" y="1687453"/>
            <a:ext cx="1380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Server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B356FC5-B224-40B3-A0C5-D0C8BFF3677A}"/>
              </a:ext>
            </a:extLst>
          </p:cNvPr>
          <p:cNvSpPr/>
          <p:nvPr/>
        </p:nvSpPr>
        <p:spPr>
          <a:xfrm>
            <a:off x="2225217" y="2872029"/>
            <a:ext cx="951909" cy="25908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20133F7-62AA-4AC1-B755-9EC5DE1ACD21}"/>
              </a:ext>
            </a:extLst>
          </p:cNvPr>
          <p:cNvSpPr/>
          <p:nvPr/>
        </p:nvSpPr>
        <p:spPr>
          <a:xfrm rot="10800000">
            <a:off x="2180821" y="3547669"/>
            <a:ext cx="951909" cy="25908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45F71A-A898-47EC-9715-271310EF6293}"/>
              </a:ext>
            </a:extLst>
          </p:cNvPr>
          <p:cNvSpPr txBox="1"/>
          <p:nvPr/>
        </p:nvSpPr>
        <p:spPr>
          <a:xfrm>
            <a:off x="2214378" y="2490676"/>
            <a:ext cx="884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Input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D90E41-FDA0-4449-84E8-8A19A13975CC}"/>
              </a:ext>
            </a:extLst>
          </p:cNvPr>
          <p:cNvSpPr txBox="1"/>
          <p:nvPr/>
        </p:nvSpPr>
        <p:spPr>
          <a:xfrm>
            <a:off x="1990297" y="3833315"/>
            <a:ext cx="148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Output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4B61F946-0744-4A7D-B39A-B045AED871E9}"/>
              </a:ext>
            </a:extLst>
          </p:cNvPr>
          <p:cNvSpPr/>
          <p:nvPr/>
        </p:nvSpPr>
        <p:spPr>
          <a:xfrm>
            <a:off x="7125936" y="2608016"/>
            <a:ext cx="1551895" cy="3009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5CD9DDE-B9CC-4F57-884E-C651DA16B9FB}"/>
              </a:ext>
            </a:extLst>
          </p:cNvPr>
          <p:cNvSpPr/>
          <p:nvPr/>
        </p:nvSpPr>
        <p:spPr>
          <a:xfrm rot="10800000">
            <a:off x="7125935" y="3397203"/>
            <a:ext cx="1551895" cy="3009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관련 이미지">
            <a:extLst>
              <a:ext uri="{FF2B5EF4-FFF2-40B4-BE49-F238E27FC236}">
                <a16:creationId xmlns:a16="http://schemas.microsoft.com/office/drawing/2014/main" id="{734BD516-2378-4466-8A0D-90DC7FFA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52" b="16263"/>
          <a:stretch/>
        </p:blipFill>
        <p:spPr bwMode="auto">
          <a:xfrm>
            <a:off x="9312873" y="5589803"/>
            <a:ext cx="2034707" cy="84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C44E11-4578-4E1A-A920-38EC7A7CDE0C}"/>
              </a:ext>
            </a:extLst>
          </p:cNvPr>
          <p:cNvSpPr txBox="1"/>
          <p:nvPr/>
        </p:nvSpPr>
        <p:spPr>
          <a:xfrm>
            <a:off x="6990526" y="2251148"/>
            <a:ext cx="174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Send Data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1B2FA6-C0AD-4ECB-B70D-861EDCA9CDD5}"/>
              </a:ext>
            </a:extLst>
          </p:cNvPr>
          <p:cNvSpPr txBox="1"/>
          <p:nvPr/>
        </p:nvSpPr>
        <p:spPr>
          <a:xfrm>
            <a:off x="7027711" y="3699656"/>
            <a:ext cx="174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Output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05A4298-43C0-4AD2-8B88-2B6BC5491F49}"/>
              </a:ext>
            </a:extLst>
          </p:cNvPr>
          <p:cNvSpPr/>
          <p:nvPr/>
        </p:nvSpPr>
        <p:spPr>
          <a:xfrm rot="7879816">
            <a:off x="7898765" y="4782812"/>
            <a:ext cx="1136376" cy="26346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2A559266-EE59-40D1-8370-B0F8C3F4E287}"/>
              </a:ext>
            </a:extLst>
          </p:cNvPr>
          <p:cNvSpPr/>
          <p:nvPr/>
        </p:nvSpPr>
        <p:spPr>
          <a:xfrm rot="5400000">
            <a:off x="10118335" y="4971826"/>
            <a:ext cx="844709" cy="2675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FC491E60-343A-48BF-864F-5727EECD833E}"/>
              </a:ext>
            </a:extLst>
          </p:cNvPr>
          <p:cNvSpPr/>
          <p:nvPr/>
        </p:nvSpPr>
        <p:spPr>
          <a:xfrm rot="16200000">
            <a:off x="9818628" y="4976104"/>
            <a:ext cx="844709" cy="26759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EAA73080-6BB0-477D-B13B-7857C84B5922}"/>
              </a:ext>
            </a:extLst>
          </p:cNvPr>
          <p:cNvSpPr/>
          <p:nvPr/>
        </p:nvSpPr>
        <p:spPr>
          <a:xfrm rot="18619879">
            <a:off x="8182427" y="4939674"/>
            <a:ext cx="1136376" cy="26346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0F56ED-7877-40BD-BABA-959D97845E67}"/>
              </a:ext>
            </a:extLst>
          </p:cNvPr>
          <p:cNvSpPr txBox="1"/>
          <p:nvPr/>
        </p:nvSpPr>
        <p:spPr>
          <a:xfrm>
            <a:off x="8975146" y="4833285"/>
            <a:ext cx="1209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Get Data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07CD14-88EA-41B2-BAB7-CBE8A30B9A57}"/>
              </a:ext>
            </a:extLst>
          </p:cNvPr>
          <p:cNvSpPr txBox="1"/>
          <p:nvPr/>
        </p:nvSpPr>
        <p:spPr>
          <a:xfrm>
            <a:off x="7394047" y="4636074"/>
            <a:ext cx="1209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Crawling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82138B-725D-46DB-AB34-8950D948F5F5}"/>
              </a:ext>
            </a:extLst>
          </p:cNvPr>
          <p:cNvSpPr txBox="1"/>
          <p:nvPr/>
        </p:nvSpPr>
        <p:spPr>
          <a:xfrm>
            <a:off x="10545945" y="4867005"/>
            <a:ext cx="1209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Crawling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3" name="Picture 2" descr="weka logo png에 대한 이미지 검색결과">
            <a:extLst>
              <a:ext uri="{FF2B5EF4-FFF2-40B4-BE49-F238E27FC236}">
                <a16:creationId xmlns:a16="http://schemas.microsoft.com/office/drawing/2014/main" id="{2F468FE9-3D69-4171-813B-A173A63CB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084" y="2784679"/>
            <a:ext cx="1069396" cy="106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023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9A7884-A307-4C52-A411-2F0E8C49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B0C266C-E5E8-4E23-87B9-6D80993B2D8A}"/>
              </a:ext>
            </a:extLst>
          </p:cNvPr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52141-046A-4AAF-883F-BE4EAB24A432}"/>
              </a:ext>
            </a:extLst>
          </p:cNvPr>
          <p:cNvSpPr/>
          <p:nvPr/>
        </p:nvSpPr>
        <p:spPr>
          <a:xfrm>
            <a:off x="456822" y="151762"/>
            <a:ext cx="14830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Demo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" name="Picture 8" descr="Java icon에 대한 이미지 검색결과">
            <a:extLst>
              <a:ext uri="{FF2B5EF4-FFF2-40B4-BE49-F238E27FC236}">
                <a16:creationId xmlns:a16="http://schemas.microsoft.com/office/drawing/2014/main" id="{52A5814F-E82D-4B43-B7AD-E84D289D6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t="2489" r="23877"/>
          <a:stretch/>
        </p:blipFill>
        <p:spPr bwMode="auto">
          <a:xfrm>
            <a:off x="1246438" y="2355486"/>
            <a:ext cx="3194173" cy="34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F9E286-4214-4A32-BAD0-0E13DC5920E9}"/>
              </a:ext>
            </a:extLst>
          </p:cNvPr>
          <p:cNvGrpSpPr/>
          <p:nvPr/>
        </p:nvGrpSpPr>
        <p:grpSpPr>
          <a:xfrm>
            <a:off x="794840" y="1601433"/>
            <a:ext cx="2944377" cy="1107996"/>
            <a:chOff x="807845" y="1655023"/>
            <a:chExt cx="2944377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F984F7-F8E6-46A3-9AB3-9677104FDAD6}"/>
                </a:ext>
              </a:extLst>
            </p:cNvPr>
            <p:cNvSpPr txBox="1"/>
            <p:nvPr/>
          </p:nvSpPr>
          <p:spPr>
            <a:xfrm>
              <a:off x="1385758" y="2055133"/>
              <a:ext cx="23664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Java</a:t>
              </a:r>
              <a:endParaRPr lang="ko-KR" altLang="en-US" sz="4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6F97DB-5911-474A-9754-F2C236F63116}"/>
                </a:ext>
              </a:extLst>
            </p:cNvPr>
            <p:cNvSpPr txBox="1"/>
            <p:nvPr/>
          </p:nvSpPr>
          <p:spPr>
            <a:xfrm>
              <a:off x="807845" y="1655023"/>
              <a:ext cx="75049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6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나눔고딕" panose="020B0600000101010101" charset="-127"/>
                  <a:cs typeface="나눔고딕" panose="020B0600000101010101" charset="-127"/>
                </a:rPr>
                <a:t>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2813B4-68A5-43E3-9E72-51883916CDD7}"/>
              </a:ext>
            </a:extLst>
          </p:cNvPr>
          <p:cNvGrpSpPr/>
          <p:nvPr/>
        </p:nvGrpSpPr>
        <p:grpSpPr>
          <a:xfrm>
            <a:off x="4196003" y="1999375"/>
            <a:ext cx="3204317" cy="3788719"/>
            <a:chOff x="5185641" y="2186246"/>
            <a:chExt cx="3204317" cy="3788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7E8FC2-6E7C-481E-9C67-0A91E2D5AA7E}"/>
                </a:ext>
              </a:extLst>
            </p:cNvPr>
            <p:cNvSpPr txBox="1"/>
            <p:nvPr/>
          </p:nvSpPr>
          <p:spPr>
            <a:xfrm>
              <a:off x="6079239" y="3376198"/>
              <a:ext cx="16156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Machine </a:t>
              </a:r>
            </a:p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Learning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296D43-3FBE-431A-8F7C-1C24DE1771E4}"/>
                </a:ext>
              </a:extLst>
            </p:cNvPr>
            <p:cNvSpPr txBox="1"/>
            <p:nvPr/>
          </p:nvSpPr>
          <p:spPr>
            <a:xfrm>
              <a:off x="5185641" y="2186246"/>
              <a:ext cx="3204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Training data set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5ED22D-0E1C-4825-B2C0-F851057175A5}"/>
                </a:ext>
              </a:extLst>
            </p:cNvPr>
            <p:cNvSpPr txBox="1"/>
            <p:nvPr/>
          </p:nvSpPr>
          <p:spPr>
            <a:xfrm>
              <a:off x="5824764" y="5020858"/>
              <a:ext cx="19260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Output</a:t>
              </a:r>
            </a:p>
            <a:p>
              <a:pPr algn="ctr"/>
              <a:r>
                <a:rPr lang="en-US" altLang="ko-KR" sz="2800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Knowledge</a:t>
              </a:r>
              <a:endParaRPr lang="ko-KR" altLang="en-US" sz="28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10AA3D7F-AE77-486D-A5E9-4350F173202A}"/>
                </a:ext>
              </a:extLst>
            </p:cNvPr>
            <p:cNvSpPr/>
            <p:nvPr/>
          </p:nvSpPr>
          <p:spPr>
            <a:xfrm rot="5400000">
              <a:off x="6537952" y="2874420"/>
              <a:ext cx="499698" cy="3732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0F8CD324-49DB-4A8A-B7C2-2A95BDBF547C}"/>
                </a:ext>
              </a:extLst>
            </p:cNvPr>
            <p:cNvSpPr/>
            <p:nvPr/>
          </p:nvSpPr>
          <p:spPr>
            <a:xfrm rot="5400000">
              <a:off x="6537952" y="4492043"/>
              <a:ext cx="499698" cy="3732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Picture 2" descr="관련 이미지">
            <a:extLst>
              <a:ext uri="{FF2B5EF4-FFF2-40B4-BE49-F238E27FC236}">
                <a16:creationId xmlns:a16="http://schemas.microsoft.com/office/drawing/2014/main" id="{F3BFF9D9-FDC0-4C77-AA6D-A022626D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63" y="3266084"/>
            <a:ext cx="1255970" cy="12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Image result for 데이터 png">
            <a:extLst>
              <a:ext uri="{FF2B5EF4-FFF2-40B4-BE49-F238E27FC236}">
                <a16:creationId xmlns:a16="http://schemas.microsoft.com/office/drawing/2014/main" id="{230D4156-934E-4E42-8A0D-99281376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419" y="3261288"/>
            <a:ext cx="1324377" cy="13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B78D99-BC94-487B-BA39-85A217F34B2B}"/>
              </a:ext>
            </a:extLst>
          </p:cNvPr>
          <p:cNvSpPr/>
          <p:nvPr/>
        </p:nvSpPr>
        <p:spPr>
          <a:xfrm>
            <a:off x="4754584" y="4881495"/>
            <a:ext cx="2087151" cy="9107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5B42615-5D7F-4DFB-87BB-82BC3E85DE91}"/>
              </a:ext>
            </a:extLst>
          </p:cNvPr>
          <p:cNvSpPr/>
          <p:nvPr/>
        </p:nvSpPr>
        <p:spPr>
          <a:xfrm>
            <a:off x="9143285" y="3707457"/>
            <a:ext cx="499698" cy="3732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510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9A7884-A307-4C52-A411-2F0E8C49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B0C266C-E5E8-4E23-87B9-6D80993B2D8A}"/>
              </a:ext>
            </a:extLst>
          </p:cNvPr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52141-046A-4AAF-883F-BE4EAB24A432}"/>
              </a:ext>
            </a:extLst>
          </p:cNvPr>
          <p:cNvSpPr/>
          <p:nvPr/>
        </p:nvSpPr>
        <p:spPr>
          <a:xfrm>
            <a:off x="456822" y="151762"/>
            <a:ext cx="14830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Demo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4" name="Picture 6" descr="관련 이미지">
            <a:extLst>
              <a:ext uri="{FF2B5EF4-FFF2-40B4-BE49-F238E27FC236}">
                <a16:creationId xmlns:a16="http://schemas.microsoft.com/office/drawing/2014/main" id="{7D209EC3-5D15-4E25-92C3-5EE40A642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2" r="21115"/>
          <a:stretch/>
        </p:blipFill>
        <p:spPr bwMode="auto">
          <a:xfrm>
            <a:off x="1321286" y="3003430"/>
            <a:ext cx="3169788" cy="26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13A9EE4-2A48-4B1F-A6AD-215A592388CC}"/>
              </a:ext>
            </a:extLst>
          </p:cNvPr>
          <p:cNvGrpSpPr/>
          <p:nvPr/>
        </p:nvGrpSpPr>
        <p:grpSpPr>
          <a:xfrm>
            <a:off x="793407" y="1604101"/>
            <a:ext cx="2474054" cy="1107996"/>
            <a:chOff x="807845" y="1655023"/>
            <a:chExt cx="2474054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721212-C39E-407C-AA9F-FB4AFB70D0DB}"/>
                </a:ext>
              </a:extLst>
            </p:cNvPr>
            <p:cNvSpPr txBox="1"/>
            <p:nvPr/>
          </p:nvSpPr>
          <p:spPr>
            <a:xfrm>
              <a:off x="1385758" y="2055133"/>
              <a:ext cx="18961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Python</a:t>
              </a:r>
              <a:endParaRPr lang="ko-KR" altLang="en-US" sz="4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1DB248-A4BE-4E0F-9F11-B0BA3BAB8F99}"/>
                </a:ext>
              </a:extLst>
            </p:cNvPr>
            <p:cNvSpPr txBox="1"/>
            <p:nvPr/>
          </p:nvSpPr>
          <p:spPr>
            <a:xfrm>
              <a:off x="807845" y="1655023"/>
              <a:ext cx="75049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6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나눔고딕" panose="020B0600000101010101" charset="-127"/>
                  <a:cs typeface="나눔고딕" panose="020B0600000101010101" charset="-127"/>
                </a:rPr>
                <a:t>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A47454A-AA97-475E-9CC1-F6C2F0A173EF}"/>
              </a:ext>
            </a:extLst>
          </p:cNvPr>
          <p:cNvGrpSpPr/>
          <p:nvPr/>
        </p:nvGrpSpPr>
        <p:grpSpPr>
          <a:xfrm>
            <a:off x="4194570" y="1991883"/>
            <a:ext cx="3204317" cy="3792890"/>
            <a:chOff x="5185641" y="2186246"/>
            <a:chExt cx="3204317" cy="379289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A5569B4-2EFF-43A1-940A-C222AA99C4D6}"/>
                </a:ext>
              </a:extLst>
            </p:cNvPr>
            <p:cNvSpPr/>
            <p:nvPr/>
          </p:nvSpPr>
          <p:spPr>
            <a:xfrm>
              <a:off x="5744222" y="5068366"/>
              <a:ext cx="2087151" cy="91077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D931E4-EE52-4186-A9D0-325DAC702715}"/>
                </a:ext>
              </a:extLst>
            </p:cNvPr>
            <p:cNvSpPr txBox="1"/>
            <p:nvPr/>
          </p:nvSpPr>
          <p:spPr>
            <a:xfrm>
              <a:off x="6079239" y="3376198"/>
              <a:ext cx="16156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Machine </a:t>
              </a:r>
            </a:p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Learning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45901C-37E1-4A92-AC6A-29B6F8F2FECB}"/>
                </a:ext>
              </a:extLst>
            </p:cNvPr>
            <p:cNvSpPr txBox="1"/>
            <p:nvPr/>
          </p:nvSpPr>
          <p:spPr>
            <a:xfrm>
              <a:off x="5185641" y="2186246"/>
              <a:ext cx="3204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Training data set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EADD13-A286-48C7-8E0C-CE5BF5289325}"/>
                </a:ext>
              </a:extLst>
            </p:cNvPr>
            <p:cNvSpPr txBox="1"/>
            <p:nvPr/>
          </p:nvSpPr>
          <p:spPr>
            <a:xfrm>
              <a:off x="5824764" y="5020858"/>
              <a:ext cx="19260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Output</a:t>
              </a:r>
            </a:p>
            <a:p>
              <a:pPr algn="ctr"/>
              <a:r>
                <a:rPr lang="en-US" altLang="ko-KR" sz="2800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Knowledge</a:t>
              </a:r>
              <a:endParaRPr lang="ko-KR" altLang="en-US" sz="28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3AF21407-DFE2-4374-97AA-9A73AE6F7AD6}"/>
                </a:ext>
              </a:extLst>
            </p:cNvPr>
            <p:cNvSpPr/>
            <p:nvPr/>
          </p:nvSpPr>
          <p:spPr>
            <a:xfrm rot="5400000">
              <a:off x="6537952" y="2874420"/>
              <a:ext cx="499698" cy="3732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9E47B20C-3E28-4665-955A-539FB10F98B7}"/>
                </a:ext>
              </a:extLst>
            </p:cNvPr>
            <p:cNvSpPr/>
            <p:nvPr/>
          </p:nvSpPr>
          <p:spPr>
            <a:xfrm rot="5400000">
              <a:off x="6537952" y="4492043"/>
              <a:ext cx="499698" cy="3732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36A7AFA-B2AA-4D45-B683-C84CC7B5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379" y="2577216"/>
            <a:ext cx="4400372" cy="28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22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9A7884-A307-4C52-A411-2F0E8C49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B0C266C-E5E8-4E23-87B9-6D80993B2D8A}"/>
              </a:ext>
            </a:extLst>
          </p:cNvPr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52141-046A-4AAF-883F-BE4EAB24A432}"/>
              </a:ext>
            </a:extLst>
          </p:cNvPr>
          <p:cNvSpPr/>
          <p:nvPr/>
        </p:nvSpPr>
        <p:spPr>
          <a:xfrm>
            <a:off x="456822" y="151762"/>
            <a:ext cx="14830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Demo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E43DC7-943B-42F6-A7D1-26B2BA288A59}"/>
              </a:ext>
            </a:extLst>
          </p:cNvPr>
          <p:cNvGrpSpPr/>
          <p:nvPr/>
        </p:nvGrpSpPr>
        <p:grpSpPr>
          <a:xfrm>
            <a:off x="793407" y="1604101"/>
            <a:ext cx="2944377" cy="1107996"/>
            <a:chOff x="807845" y="1655023"/>
            <a:chExt cx="2944377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0501AC-0E42-40CE-BAC0-F16A60732442}"/>
                </a:ext>
              </a:extLst>
            </p:cNvPr>
            <p:cNvSpPr txBox="1"/>
            <p:nvPr/>
          </p:nvSpPr>
          <p:spPr>
            <a:xfrm>
              <a:off x="1385758" y="2055133"/>
              <a:ext cx="23664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C# - </a:t>
              </a:r>
              <a:r>
                <a:rPr lang="en-US" altLang="ko-KR" sz="4000" b="1" dirty="0" err="1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wpf</a:t>
              </a:r>
              <a:endParaRPr lang="ko-KR" altLang="en-US" sz="4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6768BD-5396-447E-83FD-874DFB0E5AF7}"/>
                </a:ext>
              </a:extLst>
            </p:cNvPr>
            <p:cNvSpPr txBox="1"/>
            <p:nvPr/>
          </p:nvSpPr>
          <p:spPr>
            <a:xfrm>
              <a:off x="807845" y="1655023"/>
              <a:ext cx="75049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6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나눔고딕" panose="020B0600000101010101" charset="-127"/>
                  <a:cs typeface="나눔고딕" panose="020B0600000101010101" charset="-127"/>
                </a:rPr>
                <a:t>“</a:t>
              </a:r>
            </a:p>
          </p:txBody>
        </p:sp>
      </p:grpSp>
      <p:pic>
        <p:nvPicPr>
          <p:cNvPr id="22" name="Picture 4" descr="C#에 대한 이미지 검색결과">
            <a:extLst>
              <a:ext uri="{FF2B5EF4-FFF2-40B4-BE49-F238E27FC236}">
                <a16:creationId xmlns:a16="http://schemas.microsoft.com/office/drawing/2014/main" id="{73CF6C62-D3D2-427B-8AD3-E8D80DC4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95" y="3051612"/>
            <a:ext cx="2678554" cy="254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E04722B-77B7-4F59-B7A2-67D8CD2C8A7C}"/>
              </a:ext>
            </a:extLst>
          </p:cNvPr>
          <p:cNvGrpSpPr/>
          <p:nvPr/>
        </p:nvGrpSpPr>
        <p:grpSpPr>
          <a:xfrm>
            <a:off x="3884825" y="2004211"/>
            <a:ext cx="3204317" cy="4016495"/>
            <a:chOff x="5185640" y="2305150"/>
            <a:chExt cx="3204317" cy="324212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6DEF81-877A-4804-B3B0-C7F845CED262}"/>
                </a:ext>
              </a:extLst>
            </p:cNvPr>
            <p:cNvSpPr txBox="1"/>
            <p:nvPr/>
          </p:nvSpPr>
          <p:spPr>
            <a:xfrm>
              <a:off x="5837446" y="3474564"/>
              <a:ext cx="19260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Knowledge </a:t>
              </a:r>
            </a:p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Based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4E3D70-5D56-4086-8438-3EF7BA50C45C}"/>
                </a:ext>
              </a:extLst>
            </p:cNvPr>
            <p:cNvSpPr txBox="1"/>
            <p:nvPr/>
          </p:nvSpPr>
          <p:spPr>
            <a:xfrm>
              <a:off x="5185640" y="2305150"/>
              <a:ext cx="3204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New instance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2BDE5D-16AE-4BE9-9C27-92B7FBF5C087}"/>
                </a:ext>
              </a:extLst>
            </p:cNvPr>
            <p:cNvSpPr txBox="1"/>
            <p:nvPr/>
          </p:nvSpPr>
          <p:spPr>
            <a:xfrm>
              <a:off x="5341645" y="5078211"/>
              <a:ext cx="2917672" cy="469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Predict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9331A46A-E72C-4451-925A-C420B3073D86}"/>
                </a:ext>
              </a:extLst>
            </p:cNvPr>
            <p:cNvSpPr/>
            <p:nvPr/>
          </p:nvSpPr>
          <p:spPr>
            <a:xfrm rot="5400000">
              <a:off x="6537950" y="2951647"/>
              <a:ext cx="499698" cy="3732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2EDA4877-F54F-4875-9306-19464504EE4C}"/>
                </a:ext>
              </a:extLst>
            </p:cNvPr>
            <p:cNvSpPr/>
            <p:nvPr/>
          </p:nvSpPr>
          <p:spPr>
            <a:xfrm rot="5400000">
              <a:off x="6537950" y="4485592"/>
              <a:ext cx="499698" cy="37322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5CBB6193-3979-4EBD-A7C8-B61E6ECA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043" y="2205502"/>
            <a:ext cx="4117617" cy="3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B0C266C-E5E8-4E23-87B9-6D80993B2D8A}"/>
              </a:ext>
            </a:extLst>
          </p:cNvPr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FA0D20-2B05-4877-8A5C-5B0100757266}"/>
              </a:ext>
            </a:extLst>
          </p:cNvPr>
          <p:cNvSpPr/>
          <p:nvPr/>
        </p:nvSpPr>
        <p:spPr>
          <a:xfrm>
            <a:off x="456822" y="151762"/>
            <a:ext cx="14830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Demo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FC87AC-2B87-4504-8634-E1F463247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"/>
          <a:stretch/>
        </p:blipFill>
        <p:spPr>
          <a:xfrm>
            <a:off x="1375535" y="1939975"/>
            <a:ext cx="5986816" cy="411543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41E074-AA7E-48AA-A143-A7D1FA4EC189}"/>
              </a:ext>
            </a:extLst>
          </p:cNvPr>
          <p:cNvSpPr txBox="1"/>
          <p:nvPr/>
        </p:nvSpPr>
        <p:spPr>
          <a:xfrm>
            <a:off x="7867362" y="2741681"/>
            <a:ext cx="2838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STCaiyun" panose="02010800040101010101" pitchFamily="2" charset="-122"/>
                <a:ea typeface="STCaiyun" panose="02010800040101010101" pitchFamily="2" charset="-122"/>
              </a:rPr>
              <a:t>MUSTRA</a:t>
            </a:r>
            <a:endParaRPr lang="ko-KR" altLang="en-US" sz="5400" b="1" dirty="0">
              <a:latin typeface="STCaiyun" panose="02010800040101010101" pitchFamily="2" charset="-122"/>
              <a:ea typeface="12롯데마트드림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E69975-D207-44ED-BB58-FBC169D15DFD}"/>
              </a:ext>
            </a:extLst>
          </p:cNvPr>
          <p:cNvSpPr/>
          <p:nvPr/>
        </p:nvSpPr>
        <p:spPr>
          <a:xfrm>
            <a:off x="7805730" y="4405886"/>
            <a:ext cx="3156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https://mustra-fan.github.io/</a:t>
            </a:r>
            <a:endParaRPr lang="ko-KR" altLang="en-US" dirty="0"/>
          </a:p>
        </p:txBody>
      </p:sp>
      <p:sp>
        <p:nvSpPr>
          <p:cNvPr id="4" name="AutoShape 2" descr="github logo에 대한 이미지 검색결과">
            <a:extLst>
              <a:ext uri="{FF2B5EF4-FFF2-40B4-BE49-F238E27FC236}">
                <a16:creationId xmlns:a16="http://schemas.microsoft.com/office/drawing/2014/main" id="{F6B59167-0C4D-46B8-9027-CB6B0A8677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4" name="Picture 6" descr="github logo png에 대한 이미지 검색결과">
            <a:extLst>
              <a:ext uri="{FF2B5EF4-FFF2-40B4-BE49-F238E27FC236}">
                <a16:creationId xmlns:a16="http://schemas.microsoft.com/office/drawing/2014/main" id="{CD65DD86-C1CF-478B-AB82-CC0D4354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19" y="4969798"/>
            <a:ext cx="604845" cy="5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eb png에 대한 이미지 검색결과">
            <a:extLst>
              <a:ext uri="{FF2B5EF4-FFF2-40B4-BE49-F238E27FC236}">
                <a16:creationId xmlns:a16="http://schemas.microsoft.com/office/drawing/2014/main" id="{C1E5E511-1D15-42B4-99BC-00B241E40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19" y="3997692"/>
            <a:ext cx="563054" cy="4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B4A0F3-F428-4850-B5F2-AC72A4F7A847}"/>
              </a:ext>
            </a:extLst>
          </p:cNvPr>
          <p:cNvSpPr/>
          <p:nvPr/>
        </p:nvSpPr>
        <p:spPr>
          <a:xfrm>
            <a:off x="7322809" y="554642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6"/>
              </a:rPr>
              <a:t>https://github/mustra-fan.github.io/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20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8C5A3D-76F3-4B1F-9CE9-3C0370827F3A}"/>
              </a:ext>
            </a:extLst>
          </p:cNvPr>
          <p:cNvSpPr txBox="1"/>
          <p:nvPr/>
        </p:nvSpPr>
        <p:spPr>
          <a:xfrm>
            <a:off x="3107957" y="3294429"/>
            <a:ext cx="5976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About Domain </a:t>
            </a:r>
            <a:endParaRPr lang="ko-KR" altLang="en-US" sz="7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B1F1CC-C928-441B-9393-125D7097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D8ACD3-1D22-4B41-99D1-F4DF9A010445}"/>
              </a:ext>
            </a:extLst>
          </p:cNvPr>
          <p:cNvSpPr/>
          <p:nvPr/>
        </p:nvSpPr>
        <p:spPr>
          <a:xfrm>
            <a:off x="456822" y="151762"/>
            <a:ext cx="34147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About Domain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279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B0C266C-E5E8-4E23-87B9-6D80993B2D8A}"/>
              </a:ext>
            </a:extLst>
          </p:cNvPr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52141-046A-4AAF-883F-BE4EAB24A432}"/>
              </a:ext>
            </a:extLst>
          </p:cNvPr>
          <p:cNvSpPr/>
          <p:nvPr/>
        </p:nvSpPr>
        <p:spPr>
          <a:xfrm>
            <a:off x="456822" y="151762"/>
            <a:ext cx="14093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Q &amp; A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4B6C497-C579-4281-B535-E4A3505730C1}"/>
              </a:ext>
            </a:extLst>
          </p:cNvPr>
          <p:cNvGrpSpPr/>
          <p:nvPr/>
        </p:nvGrpSpPr>
        <p:grpSpPr>
          <a:xfrm>
            <a:off x="3302000" y="1893242"/>
            <a:ext cx="5588000" cy="3931164"/>
            <a:chOff x="3321250" y="1427748"/>
            <a:chExt cx="5588000" cy="3931164"/>
          </a:xfrm>
        </p:grpSpPr>
        <p:sp>
          <p:nvSpPr>
            <p:cNvPr id="37" name="제목 1">
              <a:extLst>
                <a:ext uri="{FF2B5EF4-FFF2-40B4-BE49-F238E27FC236}">
                  <a16:creationId xmlns:a16="http://schemas.microsoft.com/office/drawing/2014/main" id="{881ED8FC-17F0-4E6E-8CBB-0DFF4381674A}"/>
                </a:ext>
              </a:extLst>
            </p:cNvPr>
            <p:cNvSpPr txBox="1">
              <a:spLocks/>
            </p:cNvSpPr>
            <p:nvPr/>
          </p:nvSpPr>
          <p:spPr>
            <a:xfrm>
              <a:off x="3321250" y="1427748"/>
              <a:ext cx="1924518" cy="231445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Q</a:t>
              </a:r>
              <a:endParaRPr lang="ko-KR" altLang="en-US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A79672A-03BB-4232-9E29-5AB03A694E46}"/>
                </a:ext>
              </a:extLst>
            </p:cNvPr>
            <p:cNvSpPr/>
            <p:nvPr/>
          </p:nvSpPr>
          <p:spPr>
            <a:xfrm>
              <a:off x="5564458" y="2882189"/>
              <a:ext cx="1101584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&amp;</a:t>
              </a:r>
              <a:endParaRPr lang="ko-KR" alt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DFB5526-DEC3-439C-BA5B-1CEA1A17930D}"/>
                </a:ext>
              </a:extLst>
            </p:cNvPr>
            <p:cNvSpPr/>
            <p:nvPr/>
          </p:nvSpPr>
          <p:spPr>
            <a:xfrm>
              <a:off x="7115169" y="2712034"/>
              <a:ext cx="1794081" cy="26468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A</a:t>
              </a:r>
              <a:endParaRPr lang="ko-KR" altLang="en-US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71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33106F-DDD4-46B4-B5A1-8AD79CAE293C}"/>
              </a:ext>
            </a:extLst>
          </p:cNvPr>
          <p:cNvSpPr/>
          <p:nvPr/>
        </p:nvSpPr>
        <p:spPr>
          <a:xfrm>
            <a:off x="521327" y="173643"/>
            <a:ext cx="33313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Project Name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8C5A3D-76F3-4B1F-9CE9-3C0370827F3A}"/>
              </a:ext>
            </a:extLst>
          </p:cNvPr>
          <p:cNvSpPr txBox="1"/>
          <p:nvPr/>
        </p:nvSpPr>
        <p:spPr>
          <a:xfrm>
            <a:off x="4801404" y="4224497"/>
            <a:ext cx="2857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  <a:endParaRPr lang="ko-KR" altLang="en-US" sz="6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CD8171-F011-4F25-9986-23FEDD419E14}"/>
              </a:ext>
            </a:extLst>
          </p:cNvPr>
          <p:cNvSpPr txBox="1"/>
          <p:nvPr/>
        </p:nvSpPr>
        <p:spPr>
          <a:xfrm>
            <a:off x="2974826" y="2670064"/>
            <a:ext cx="666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</a:t>
            </a:r>
            <a:r>
              <a:rPr lang="en-US" altLang="ko-KR" sz="5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sic + No</a:t>
            </a:r>
            <a:r>
              <a:rPr lang="en-US" altLang="ko-KR" sz="5400" b="1" dirty="0">
                <a:solidFill>
                  <a:schemeClr val="accent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stra</a:t>
            </a:r>
            <a:r>
              <a:rPr lang="en-US" altLang="ko-KR" sz="5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damus</a:t>
            </a:r>
            <a:endParaRPr lang="ko-KR" altLang="en-US" sz="5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B1F1CC-C928-441B-9393-125D7097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D994B-4581-4230-A6AC-E12C47EBFC0D}"/>
              </a:ext>
            </a:extLst>
          </p:cNvPr>
          <p:cNvSpPr txBox="1"/>
          <p:nvPr/>
        </p:nvSpPr>
        <p:spPr>
          <a:xfrm>
            <a:off x="3852688" y="3593394"/>
            <a:ext cx="1294665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한컴 윤체 B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3021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FA30AF-4755-4A79-BE63-06021C4E23E4}"/>
              </a:ext>
            </a:extLst>
          </p:cNvPr>
          <p:cNvSpPr/>
          <p:nvPr/>
        </p:nvSpPr>
        <p:spPr>
          <a:xfrm>
            <a:off x="509676" y="173643"/>
            <a:ext cx="36391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Pre-Processing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5401B2-B87F-41BD-BD30-9F61AADFB253}"/>
              </a:ext>
            </a:extLst>
          </p:cNvPr>
          <p:cNvSpPr txBox="1"/>
          <p:nvPr/>
        </p:nvSpPr>
        <p:spPr>
          <a:xfrm>
            <a:off x="1719683" y="2134471"/>
            <a:ext cx="1294665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고딕" panose="020B0600000101010101" charset="-127"/>
                <a:cs typeface="나눔고딕" panose="020B0600000101010101" charset="-127"/>
              </a:rPr>
              <a:t>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BDA435-BC74-4E94-A13E-12A0A31347D5}"/>
              </a:ext>
            </a:extLst>
          </p:cNvPr>
          <p:cNvSpPr txBox="1"/>
          <p:nvPr/>
        </p:nvSpPr>
        <p:spPr>
          <a:xfrm>
            <a:off x="2654124" y="2842357"/>
            <a:ext cx="3886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60CF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Melon </a:t>
            </a:r>
            <a:r>
              <a:rPr lang="en-US" altLang="ko-KR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Page</a:t>
            </a:r>
          </a:p>
          <a:p>
            <a:r>
              <a:rPr lang="en-US" altLang="ko-KR" sz="4800" b="1" dirty="0">
                <a:solidFill>
                  <a:srgbClr val="4285F4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</a:t>
            </a:r>
            <a:r>
              <a:rPr lang="en-US" altLang="ko-KR" sz="4800" b="1" dirty="0">
                <a:solidFill>
                  <a:srgbClr val="EA433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</a:t>
            </a:r>
            <a:r>
              <a:rPr lang="en-US" altLang="ko-KR" sz="4800" b="1" dirty="0">
                <a:solidFill>
                  <a:srgbClr val="FBBC0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</a:t>
            </a:r>
            <a:r>
              <a:rPr lang="en-US" altLang="ko-KR" sz="4800" b="1" dirty="0">
                <a:solidFill>
                  <a:srgbClr val="4285F4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</a:t>
            </a:r>
            <a:r>
              <a:rPr lang="en-US" altLang="ko-KR" sz="4800" b="1" dirty="0">
                <a:solidFill>
                  <a:srgbClr val="34A853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</a:t>
            </a:r>
            <a:r>
              <a:rPr lang="en-US" altLang="ko-KR" sz="4800" b="1" dirty="0">
                <a:solidFill>
                  <a:srgbClr val="EA4335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</a:t>
            </a:r>
            <a:r>
              <a:rPr lang="en-US" altLang="ko-KR" sz="4800" b="1" dirty="0">
                <a:solidFill>
                  <a:srgbClr val="60CF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Page</a:t>
            </a:r>
          </a:p>
          <a:p>
            <a:r>
              <a:rPr lang="en-US" altLang="ko-KR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Web Crawling</a:t>
            </a:r>
            <a:endParaRPr lang="ko-KR" altLang="en-US" sz="4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82F66E9-42C8-4832-91E5-97843ADE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433" y="2495403"/>
            <a:ext cx="3326976" cy="300223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7756D7-A335-4A5E-B8B5-ADBB0C7C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3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FA30AF-4755-4A79-BE63-06021C4E23E4}"/>
              </a:ext>
            </a:extLst>
          </p:cNvPr>
          <p:cNvSpPr/>
          <p:nvPr/>
        </p:nvSpPr>
        <p:spPr>
          <a:xfrm>
            <a:off x="509676" y="173643"/>
            <a:ext cx="36391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Pre-Processing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B92FFF-48DA-4B61-BB21-29FB196A5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04" y="2887214"/>
            <a:ext cx="9325592" cy="3308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2AE3DC-4E34-4D2B-8783-90FAF4827270}"/>
              </a:ext>
            </a:extLst>
          </p:cNvPr>
          <p:cNvSpPr txBox="1"/>
          <p:nvPr/>
        </p:nvSpPr>
        <p:spPr>
          <a:xfrm>
            <a:off x="7329751" y="2597600"/>
            <a:ext cx="1160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좋아요 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5934CA-AFA5-49F7-AEA0-37BE2B563E78}"/>
              </a:ext>
            </a:extLst>
          </p:cNvPr>
          <p:cNvSpPr txBox="1"/>
          <p:nvPr/>
        </p:nvSpPr>
        <p:spPr>
          <a:xfrm>
            <a:off x="1401633" y="2397545"/>
            <a:ext cx="134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[ </a:t>
            </a:r>
            <a:r>
              <a:rPr lang="ko-KR" altLang="en-US" sz="20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최신곡</a:t>
            </a: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]</a:t>
            </a:r>
            <a:endParaRPr lang="ko-KR" altLang="en-US" sz="20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BD74D656-BAF5-4B50-A4AC-1358EDF85747}"/>
              </a:ext>
            </a:extLst>
          </p:cNvPr>
          <p:cNvSpPr/>
          <p:nvPr/>
        </p:nvSpPr>
        <p:spPr>
          <a:xfrm>
            <a:off x="7358327" y="3012622"/>
            <a:ext cx="1058414" cy="3182657"/>
          </a:xfrm>
          <a:prstGeom prst="frame">
            <a:avLst>
              <a:gd name="adj1" fmla="val 5667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 descr="관련 이미지">
            <a:extLst>
              <a:ext uri="{FF2B5EF4-FFF2-40B4-BE49-F238E27FC236}">
                <a16:creationId xmlns:a16="http://schemas.microsoft.com/office/drawing/2014/main" id="{C6854B50-99A3-4F83-A18B-71A3A1577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52" b="16263"/>
          <a:stretch/>
        </p:blipFill>
        <p:spPr bwMode="auto">
          <a:xfrm>
            <a:off x="1401633" y="1465275"/>
            <a:ext cx="2268923" cy="94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6C3BD1-9B44-4A39-848F-B5F9F951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283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748D4AC-D621-4306-AB71-01004EB7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601" y="5027154"/>
            <a:ext cx="3970491" cy="13144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01F25A-65AA-4728-BFB3-8FE1287E5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734" y="3259779"/>
            <a:ext cx="3381375" cy="1485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69D414-56BF-4EE1-8457-6F34A2B7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84" y="1507694"/>
            <a:ext cx="3476625" cy="1419225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FA30AF-4755-4A79-BE63-06021C4E23E4}"/>
              </a:ext>
            </a:extLst>
          </p:cNvPr>
          <p:cNvSpPr/>
          <p:nvPr/>
        </p:nvSpPr>
        <p:spPr>
          <a:xfrm>
            <a:off x="509676" y="173643"/>
            <a:ext cx="36391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Pre-Processing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40BB7052-7E21-4F94-91F3-6696C219EB09}"/>
              </a:ext>
            </a:extLst>
          </p:cNvPr>
          <p:cNvSpPr/>
          <p:nvPr/>
        </p:nvSpPr>
        <p:spPr>
          <a:xfrm>
            <a:off x="9027325" y="2598757"/>
            <a:ext cx="843417" cy="391647"/>
          </a:xfrm>
          <a:prstGeom prst="donut">
            <a:avLst>
              <a:gd name="adj" fmla="val 77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162791F4-4461-4CB7-859D-1CA57C3924A5}"/>
              </a:ext>
            </a:extLst>
          </p:cNvPr>
          <p:cNvSpPr/>
          <p:nvPr/>
        </p:nvSpPr>
        <p:spPr>
          <a:xfrm>
            <a:off x="8390943" y="5976200"/>
            <a:ext cx="1129759" cy="422394"/>
          </a:xfrm>
          <a:prstGeom prst="donut">
            <a:avLst>
              <a:gd name="adj" fmla="val 77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68006BA4-43F0-4B7F-978A-F6A5428A5CA7}"/>
              </a:ext>
            </a:extLst>
          </p:cNvPr>
          <p:cNvSpPr/>
          <p:nvPr/>
        </p:nvSpPr>
        <p:spPr>
          <a:xfrm>
            <a:off x="9027325" y="4391626"/>
            <a:ext cx="986755" cy="381247"/>
          </a:xfrm>
          <a:prstGeom prst="donut">
            <a:avLst>
              <a:gd name="adj" fmla="val 77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E4B5714-F782-4B1B-AE9C-EE86B0C8C3FB}"/>
              </a:ext>
            </a:extLst>
          </p:cNvPr>
          <p:cNvSpPr/>
          <p:nvPr/>
        </p:nvSpPr>
        <p:spPr>
          <a:xfrm rot="20731866">
            <a:off x="5712613" y="2570818"/>
            <a:ext cx="463271" cy="303031"/>
          </a:xfrm>
          <a:prstGeom prst="rightArrow">
            <a:avLst>
              <a:gd name="adj1" fmla="val 42592"/>
              <a:gd name="adj2" fmla="val 481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DD60A9-1E43-4C32-B5F4-85C2497EBE61}"/>
              </a:ext>
            </a:extLst>
          </p:cNvPr>
          <p:cNvSpPr txBox="1"/>
          <p:nvPr/>
        </p:nvSpPr>
        <p:spPr>
          <a:xfrm>
            <a:off x="1921191" y="2705815"/>
            <a:ext cx="285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 검색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584EDC-F89C-454E-A73A-78CA40D62478}"/>
              </a:ext>
            </a:extLst>
          </p:cNvPr>
          <p:cNvSpPr txBox="1"/>
          <p:nvPr/>
        </p:nvSpPr>
        <p:spPr>
          <a:xfrm>
            <a:off x="1489991" y="3942403"/>
            <a:ext cx="358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노래제목 검색 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80779-4D0C-4D0F-8811-4E40D04301C0}"/>
              </a:ext>
            </a:extLst>
          </p:cNvPr>
          <p:cNvSpPr txBox="1"/>
          <p:nvPr/>
        </p:nvSpPr>
        <p:spPr>
          <a:xfrm>
            <a:off x="1212689" y="5178991"/>
            <a:ext cx="385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+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노래제목 검색 기사 수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319AAF05-0799-42A0-874F-A7B37B74D804}"/>
              </a:ext>
            </a:extLst>
          </p:cNvPr>
          <p:cNvSpPr/>
          <p:nvPr/>
        </p:nvSpPr>
        <p:spPr>
          <a:xfrm>
            <a:off x="1100463" y="1542086"/>
            <a:ext cx="2635514" cy="707886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4BD462-2F12-4AF6-A47F-BF34DFC28B67}"/>
              </a:ext>
            </a:extLst>
          </p:cNvPr>
          <p:cNvSpPr txBox="1"/>
          <p:nvPr/>
        </p:nvSpPr>
        <p:spPr>
          <a:xfrm>
            <a:off x="1182929" y="1664936"/>
            <a:ext cx="2150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Web Crawling</a:t>
            </a:r>
            <a:endParaRPr lang="ko-KR" altLang="en-US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93355C-0242-4FF6-AFCA-9016862AD09B}"/>
              </a:ext>
            </a:extLst>
          </p:cNvPr>
          <p:cNvGrpSpPr/>
          <p:nvPr/>
        </p:nvGrpSpPr>
        <p:grpSpPr>
          <a:xfrm flipH="1">
            <a:off x="3253690" y="1742758"/>
            <a:ext cx="367310" cy="375359"/>
            <a:chOff x="4006855" y="1601788"/>
            <a:chExt cx="322258" cy="357185"/>
          </a:xfrm>
          <a:solidFill>
            <a:schemeClr val="bg1"/>
          </a:solidFill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EB9658FC-FDE2-4146-BCF9-1DF065B5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CBBC01C7-56BF-4A55-9951-8E2C99713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5" y="1725610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F3DA524-6133-43B6-8F69-59DC849D2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DD0AC7E2-B274-4374-B7BC-B7BC1394C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23F5B7B-9A36-4E10-BCC6-01504AFF7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72F239-87A7-4072-BE4E-68CE0548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D8762AE-D6EB-4DD9-B918-D8312347B26F}"/>
              </a:ext>
            </a:extLst>
          </p:cNvPr>
          <p:cNvSpPr/>
          <p:nvPr/>
        </p:nvSpPr>
        <p:spPr>
          <a:xfrm>
            <a:off x="5715051" y="3903539"/>
            <a:ext cx="463271" cy="303031"/>
          </a:xfrm>
          <a:prstGeom prst="rightArrow">
            <a:avLst>
              <a:gd name="adj1" fmla="val 42592"/>
              <a:gd name="adj2" fmla="val 481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1BEB660-54C7-47FA-84C0-F98753798793}"/>
              </a:ext>
            </a:extLst>
          </p:cNvPr>
          <p:cNvSpPr/>
          <p:nvPr/>
        </p:nvSpPr>
        <p:spPr>
          <a:xfrm rot="394329">
            <a:off x="5727302" y="5380768"/>
            <a:ext cx="463271" cy="303031"/>
          </a:xfrm>
          <a:prstGeom prst="rightArrow">
            <a:avLst>
              <a:gd name="adj1" fmla="val 42592"/>
              <a:gd name="adj2" fmla="val 481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52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8335C270-1B5B-4E81-9307-CB5E621D815E}"/>
              </a:ext>
            </a:extLst>
          </p:cNvPr>
          <p:cNvSpPr/>
          <p:nvPr/>
        </p:nvSpPr>
        <p:spPr>
          <a:xfrm>
            <a:off x="1251066" y="1684959"/>
            <a:ext cx="2094018" cy="595924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FA30AF-4755-4A79-BE63-06021C4E23E4}"/>
              </a:ext>
            </a:extLst>
          </p:cNvPr>
          <p:cNvSpPr/>
          <p:nvPr/>
        </p:nvSpPr>
        <p:spPr>
          <a:xfrm>
            <a:off x="423114" y="173643"/>
            <a:ext cx="26324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Attributes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C7FAF-3419-4BF8-8BB8-7A45D5C1A0D3}"/>
              </a:ext>
            </a:extLst>
          </p:cNvPr>
          <p:cNvSpPr txBox="1"/>
          <p:nvPr/>
        </p:nvSpPr>
        <p:spPr>
          <a:xfrm>
            <a:off x="1346531" y="1746936"/>
            <a:ext cx="175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Attributes</a:t>
            </a:r>
            <a:endParaRPr lang="ko-KR" altLang="en-US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46F3733-7243-437B-98EC-54F3CB65B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081196"/>
              </p:ext>
            </p:extLst>
          </p:nvPr>
        </p:nvGraphicFramePr>
        <p:xfrm>
          <a:off x="1251066" y="2657098"/>
          <a:ext cx="6846210" cy="3033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1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Attribute Name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Name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Value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ASR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가수 검색 결과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Numeric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ASSR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가수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+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노래 검색 결과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Numeric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ASSNR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가수 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+ 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노래 기사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Numeric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Video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뮤직 비디오 유</a:t>
                      </a:r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Nominal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FanNum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멜론 팬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Numeric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50636"/>
                  </a:ext>
                </a:extLst>
              </a:tr>
              <a:tr h="419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LikeC</a:t>
                      </a:r>
                      <a:r>
                        <a:rPr lang="en-US" altLang="ko-KR" b="1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(Class)</a:t>
                      </a:r>
                      <a:endParaRPr lang="ko-KR" altLang="en-US" b="1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좋아요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Nominal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35673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66DA1AF-6A19-46CB-9698-0122FA4E8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6964"/>
              </p:ext>
            </p:extLst>
          </p:nvPr>
        </p:nvGraphicFramePr>
        <p:xfrm>
          <a:off x="8635328" y="2657098"/>
          <a:ext cx="2243730" cy="3033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Range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Numeric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Numeric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Numeric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Yes or No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Numeric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587289"/>
                  </a:ext>
                </a:extLst>
              </a:tr>
              <a:tr h="419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{ A, B, C, D }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273081"/>
                  </a:ext>
                </a:extLst>
              </a:tr>
            </a:tbl>
          </a:graphicData>
        </a:graphic>
      </p:graphicFrame>
      <p:sp>
        <p:nvSpPr>
          <p:cNvPr id="28" name="Freeform 11">
            <a:extLst>
              <a:ext uri="{FF2B5EF4-FFF2-40B4-BE49-F238E27FC236}">
                <a16:creationId xmlns:a16="http://schemas.microsoft.com/office/drawing/2014/main" id="{7FB4B5BC-B93F-4FFE-B3C7-2EC6F4222CBB}"/>
              </a:ext>
            </a:extLst>
          </p:cNvPr>
          <p:cNvSpPr>
            <a:spLocks noEditPoints="1"/>
          </p:cNvSpPr>
          <p:nvPr/>
        </p:nvSpPr>
        <p:spPr bwMode="auto">
          <a:xfrm>
            <a:off x="2903524" y="1776929"/>
            <a:ext cx="332933" cy="42204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69FABF-8E0D-471C-B734-FB12DC08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8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8335C270-1B5B-4E81-9307-CB5E621D815E}"/>
              </a:ext>
            </a:extLst>
          </p:cNvPr>
          <p:cNvSpPr/>
          <p:nvPr/>
        </p:nvSpPr>
        <p:spPr>
          <a:xfrm>
            <a:off x="1251065" y="1687012"/>
            <a:ext cx="1507375" cy="595924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05688" y="204123"/>
            <a:ext cx="180049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rgbClr val="43CBD7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MUSTRA</a:t>
            </a:r>
          </a:p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C7FAF-3419-4BF8-8BB8-7A45D5C1A0D3}"/>
              </a:ext>
            </a:extLst>
          </p:cNvPr>
          <p:cNvSpPr txBox="1"/>
          <p:nvPr/>
        </p:nvSpPr>
        <p:spPr>
          <a:xfrm>
            <a:off x="1359757" y="1754141"/>
            <a:ext cx="1289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Class</a:t>
            </a:r>
            <a:endParaRPr lang="ko-KR" altLang="en-US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46F3733-7243-437B-98EC-54F3CB65B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143227"/>
              </p:ext>
            </p:extLst>
          </p:nvPr>
        </p:nvGraphicFramePr>
        <p:xfrm>
          <a:off x="1251065" y="2663078"/>
          <a:ext cx="6846210" cy="865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1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Attribute Name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Name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Value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LikeC</a:t>
                      </a:r>
                      <a:r>
                        <a:rPr lang="en-US" altLang="ko-KR" b="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 (Class)</a:t>
                      </a:r>
                      <a:endParaRPr lang="ko-KR" altLang="en-US" b="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좋아요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Nominal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35673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66DA1AF-6A19-46CB-9698-0122FA4E8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068541"/>
              </p:ext>
            </p:extLst>
          </p:nvPr>
        </p:nvGraphicFramePr>
        <p:xfrm>
          <a:off x="8462204" y="2663078"/>
          <a:ext cx="2243730" cy="865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Range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{ A, B, C, D }</a:t>
                      </a:r>
                      <a:endParaRPr lang="ko-KR" altLang="en-US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273081"/>
                  </a:ext>
                </a:extLst>
              </a:tr>
            </a:tbl>
          </a:graphicData>
        </a:graphic>
      </p:graphicFrame>
      <p:sp>
        <p:nvSpPr>
          <p:cNvPr id="28" name="Freeform 11">
            <a:extLst>
              <a:ext uri="{FF2B5EF4-FFF2-40B4-BE49-F238E27FC236}">
                <a16:creationId xmlns:a16="http://schemas.microsoft.com/office/drawing/2014/main" id="{7FB4B5BC-B93F-4FFE-B3C7-2EC6F4222CBB}"/>
              </a:ext>
            </a:extLst>
          </p:cNvPr>
          <p:cNvSpPr>
            <a:spLocks noEditPoints="1"/>
          </p:cNvSpPr>
          <p:nvPr/>
        </p:nvSpPr>
        <p:spPr bwMode="auto">
          <a:xfrm>
            <a:off x="2265810" y="1778982"/>
            <a:ext cx="332933" cy="42204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9A2DDEB-DE11-43AB-8637-D53F13F6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00103"/>
              </p:ext>
            </p:extLst>
          </p:nvPr>
        </p:nvGraphicFramePr>
        <p:xfrm>
          <a:off x="5316583" y="3993702"/>
          <a:ext cx="5389351" cy="2301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137">
                  <a:extLst>
                    <a:ext uri="{9D8B030D-6E8A-4147-A177-3AD203B41FA5}">
                      <a16:colId xmlns:a16="http://schemas.microsoft.com/office/drawing/2014/main" val="3822538112"/>
                    </a:ext>
                  </a:extLst>
                </a:gridCol>
                <a:gridCol w="3057214">
                  <a:extLst>
                    <a:ext uri="{9D8B030D-6E8A-4147-A177-3AD203B41FA5}">
                      <a16:colId xmlns:a16="http://schemas.microsoft.com/office/drawing/2014/main" val="4271187197"/>
                    </a:ext>
                  </a:extLst>
                </a:gridCol>
              </a:tblGrid>
              <a:tr h="445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Value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12롯데마트행복Light" panose="02020603020101020101" pitchFamily="18" charset="-127"/>
                          <a:ea typeface="12롯데마트행복Light" panose="02020603020101020101" pitchFamily="18" charset="-127"/>
                        </a:rPr>
                        <a:t>Range</a:t>
                      </a:r>
                      <a:endParaRPr lang="ko-KR" altLang="en-US" sz="2000" b="0" dirty="0">
                        <a:latin typeface="12롯데마트행복Light" panose="02020603020101020101" pitchFamily="18" charset="-127"/>
                        <a:ea typeface="12롯데마트행복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C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53856"/>
                  </a:ext>
                </a:extLst>
              </a:tr>
              <a:tr h="419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20000 &lt;= 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416248"/>
                  </a:ext>
                </a:extLst>
              </a:tr>
              <a:tr h="568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10000 &lt;= X &lt; 20000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950897"/>
                  </a:ext>
                </a:extLst>
              </a:tr>
              <a:tr h="447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1000 &lt;= X &lt; 10000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999666"/>
                  </a:ext>
                </a:extLst>
              </a:tr>
              <a:tr h="419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X&lt; 1000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09159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27121-9EBD-4B20-8FA4-AF7F28E36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0B7A40-7D19-4165-9997-D027DF1A8291}"/>
              </a:ext>
            </a:extLst>
          </p:cNvPr>
          <p:cNvGrpSpPr/>
          <p:nvPr/>
        </p:nvGrpSpPr>
        <p:grpSpPr>
          <a:xfrm>
            <a:off x="1739340" y="3897787"/>
            <a:ext cx="2773510" cy="2241970"/>
            <a:chOff x="1818456" y="3853705"/>
            <a:chExt cx="2773510" cy="2241970"/>
          </a:xfrm>
        </p:grpSpPr>
        <p:pic>
          <p:nvPicPr>
            <p:cNvPr id="21518" name="Picture 14" descr="관련 이미지">
              <a:extLst>
                <a:ext uri="{FF2B5EF4-FFF2-40B4-BE49-F238E27FC236}">
                  <a16:creationId xmlns:a16="http://schemas.microsoft.com/office/drawing/2014/main" id="{BB65A314-FEC1-425D-A8E8-88B2478779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81" t="18871" r="24651" b="26012"/>
            <a:stretch/>
          </p:blipFill>
          <p:spPr bwMode="auto">
            <a:xfrm>
              <a:off x="1818456" y="3853705"/>
              <a:ext cx="780287" cy="760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10" name="Picture 6" descr="관련 이미지">
              <a:extLst>
                <a:ext uri="{FF2B5EF4-FFF2-40B4-BE49-F238E27FC236}">
                  <a16:creationId xmlns:a16="http://schemas.microsoft.com/office/drawing/2014/main" id="{B6928336-A032-46FB-8E2E-8B9046188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752" y="3946980"/>
              <a:ext cx="2148695" cy="2148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16" name="Picture 12" descr="music png에 대한 이미지 검색결과">
              <a:extLst>
                <a:ext uri="{FF2B5EF4-FFF2-40B4-BE49-F238E27FC236}">
                  <a16:creationId xmlns:a16="http://schemas.microsoft.com/office/drawing/2014/main" id="{ED7FAB35-8574-4D6D-B915-7A5FFE40E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09589">
              <a:off x="3714928" y="5137777"/>
              <a:ext cx="877038" cy="87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6864F8-D30F-4289-A128-CB959760EF13}"/>
              </a:ext>
            </a:extLst>
          </p:cNvPr>
          <p:cNvSpPr/>
          <p:nvPr/>
        </p:nvSpPr>
        <p:spPr>
          <a:xfrm>
            <a:off x="423114" y="173643"/>
            <a:ext cx="26324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3175">
                  <a:noFill/>
                </a:ln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Attributes</a:t>
            </a:r>
            <a:endParaRPr lang="en-US" altLang="ko-KR" sz="4000" b="1" kern="0" dirty="0">
              <a:ln w="3175">
                <a:noFill/>
              </a:ln>
              <a:solidFill>
                <a:srgbClr val="43CBD7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8831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788</Words>
  <Application>Microsoft Office PowerPoint</Application>
  <PresentationFormat>와이드스크린</PresentationFormat>
  <Paragraphs>433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12롯데마트드림Medium</vt:lpstr>
      <vt:lpstr>12롯데마트행복Bold</vt:lpstr>
      <vt:lpstr>Arial</vt:lpstr>
      <vt:lpstr>Cambria Math</vt:lpstr>
      <vt:lpstr>12롯데마트행복Medium</vt:lpstr>
      <vt:lpstr>210 콤퓨타세탁 R</vt:lpstr>
      <vt:lpstr>STCaiyun</vt:lpstr>
      <vt:lpstr>12롯데마트드림Bold</vt:lpstr>
      <vt:lpstr>맑은 고딕</vt:lpstr>
      <vt:lpstr>12롯데마트행복Light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효빈 김</cp:lastModifiedBy>
  <cp:revision>138</cp:revision>
  <dcterms:created xsi:type="dcterms:W3CDTF">2019-10-04T04:09:33Z</dcterms:created>
  <dcterms:modified xsi:type="dcterms:W3CDTF">2019-12-25T11:07:17Z</dcterms:modified>
</cp:coreProperties>
</file>